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323" r:id="rId2"/>
    <p:sldId id="327" r:id="rId3"/>
    <p:sldId id="828" r:id="rId4"/>
    <p:sldId id="829" r:id="rId5"/>
    <p:sldId id="825" r:id="rId6"/>
    <p:sldId id="827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ndy Lamond (NHS South West London CCG)" initials="ML(SWLC" lastIdx="1" clrIdx="0">
    <p:extLst>
      <p:ext uri="{19B8F6BF-5375-455C-9EA6-DF929625EA0E}">
        <p15:presenceInfo xmlns:p15="http://schemas.microsoft.com/office/powerpoint/2012/main" userId="S::Mandy.Lamond@swlondon.nhs.uk::57998fbc-0dd0-4607-9e08-27d0116e432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32" autoAdjust="0"/>
  </p:normalViewPr>
  <p:slideViewPr>
    <p:cSldViewPr snapToGrid="0">
      <p:cViewPr varScale="1">
        <p:scale>
          <a:sx n="64" d="100"/>
          <a:sy n="64" d="100"/>
        </p:scale>
        <p:origin x="286" y="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9DF88F-1F4A-43A9-B5AD-F5089F559AC9}" type="datetimeFigureOut">
              <a:rPr lang="en-GB" smtClean="0"/>
              <a:t>13/10/2021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A224F0-16E3-4ADF-AC40-F5D2F18179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932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PowerPoint V4.jp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61882" y="1523987"/>
            <a:ext cx="6744677" cy="2831939"/>
          </a:xfrm>
        </p:spPr>
        <p:txBody>
          <a:bodyPr anchor="b" anchorCtr="0">
            <a:noAutofit/>
          </a:bodyPr>
          <a:lstStyle>
            <a:lvl1pPr algn="l">
              <a:defRPr sz="5333" b="1">
                <a:solidFill>
                  <a:srgbClr val="FFFFFF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1882" y="4667725"/>
            <a:ext cx="5285805" cy="518245"/>
          </a:xfrm>
          <a:solidFill>
            <a:srgbClr val="003087"/>
          </a:solidFill>
        </p:spPr>
        <p:txBody>
          <a:bodyPr wrap="square" lIns="108000" tIns="50400" rIns="108000" bIns="50400">
            <a:spAutoFit/>
          </a:bodyPr>
          <a:lstStyle>
            <a:lvl1pPr marL="0" indent="0" algn="l">
              <a:buNone/>
              <a:defRPr sz="2667">
                <a:solidFill>
                  <a:schemeClr val="bg1"/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Click to edit Master subtitle style</a:t>
            </a:r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1161881" y="6214179"/>
            <a:ext cx="8125401" cy="23262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rtl="0"/>
            <a:r>
              <a:rPr lang="en-US" sz="2267" b="0" i="0" u="none" strike="noStrike" kern="1200" baseline="30000" dirty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Bringing together Croydon, Kingston, Merton, Richmond, Sutton and </a:t>
            </a:r>
            <a:r>
              <a:rPr lang="en-US" sz="2267" b="0" i="0" u="none" strike="noStrike" kern="1200" baseline="30000" dirty="0" err="1">
                <a:solidFill>
                  <a:srgbClr val="FFFFFF"/>
                </a:solidFill>
                <a:latin typeface="+mn-lt"/>
                <a:ea typeface="+mn-ea"/>
                <a:cs typeface="+mn-cs"/>
              </a:rPr>
              <a:t>Wandsworth</a:t>
            </a:r>
            <a:endParaRPr lang="en-US" sz="2267" b="0" i="0" u="none" strike="noStrike" kern="1200" baseline="30000" dirty="0">
              <a:solidFill>
                <a:srgbClr val="FFFFFF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314971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8922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849639" y="1838408"/>
            <a:ext cx="4715284" cy="4296669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16616" y="1838408"/>
            <a:ext cx="4665784" cy="4296669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3350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49640" y="274639"/>
            <a:ext cx="9732760" cy="114300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49641" y="1691378"/>
            <a:ext cx="9732759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1849641" y="1417639"/>
            <a:ext cx="9732759" cy="0"/>
          </a:xfrm>
          <a:prstGeom prst="line">
            <a:avLst/>
          </a:prstGeom>
          <a:ln w="6350" cmpd="sng">
            <a:solidFill>
              <a:srgbClr val="003087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BEA91988-5225-E14C-BF16-E881B761B115}"/>
              </a:ext>
            </a:extLst>
          </p:cNvPr>
          <p:cNvSpPr txBox="1"/>
          <p:nvPr userDrawn="1"/>
        </p:nvSpPr>
        <p:spPr>
          <a:xfrm>
            <a:off x="11582397" y="6488668"/>
            <a:ext cx="60960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9F93C890-56FA-0C4C-B56A-6BF10B7B8BA7}" type="slidenum">
              <a:rPr lang="en-US" sz="160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pPr algn="r"/>
              <a:t>‹#›</a:t>
            </a:fld>
            <a:endParaRPr lang="en-US" sz="1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77415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</p:sldLayoutIdLst>
  <p:hf hdr="0" ftr="0" dt="0"/>
  <p:txStyles>
    <p:titleStyle>
      <a:lvl1pPr algn="l" defTabSz="609585" rtl="0" eaLnBrk="1" latinLnBrk="0" hangingPunct="1">
        <a:spcBef>
          <a:spcPct val="0"/>
        </a:spcBef>
        <a:buNone/>
        <a:defRPr sz="5333" b="1" kern="1200">
          <a:solidFill>
            <a:srgbClr val="003087"/>
          </a:solidFill>
          <a:latin typeface="+mj-lt"/>
          <a:ea typeface="+mj-ea"/>
          <a:cs typeface="+mj-cs"/>
        </a:defRPr>
      </a:lvl1pPr>
    </p:titleStyle>
    <p:bodyStyle>
      <a:lvl1pPr marL="457189" indent="-457189" algn="l" defTabSz="609585" rtl="0" eaLnBrk="1" latinLnBrk="0" hangingPunct="1">
        <a:lnSpc>
          <a:spcPct val="110000"/>
        </a:lnSpc>
        <a:spcBef>
          <a:spcPct val="20000"/>
        </a:spcBef>
        <a:spcAft>
          <a:spcPts val="800"/>
        </a:spcAft>
        <a:buClr>
          <a:schemeClr val="tx2"/>
        </a:buClr>
        <a:buFont typeface="Arial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defTabSz="609585" rtl="0" eaLnBrk="1" latinLnBrk="0" hangingPunct="1">
        <a:lnSpc>
          <a:spcPct val="110000"/>
        </a:lnSpc>
        <a:spcBef>
          <a:spcPct val="20000"/>
        </a:spcBef>
        <a:spcAft>
          <a:spcPts val="800"/>
        </a:spcAft>
        <a:buClr>
          <a:schemeClr val="tx2"/>
        </a:buClr>
        <a:buFont typeface="Arial"/>
        <a:buChar char="–"/>
        <a:defRPr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609585" rtl="0" eaLnBrk="1" latinLnBrk="0" hangingPunct="1">
        <a:lnSpc>
          <a:spcPct val="110000"/>
        </a:lnSpc>
        <a:spcBef>
          <a:spcPct val="20000"/>
        </a:spcBef>
        <a:spcAft>
          <a:spcPts val="800"/>
        </a:spcAft>
        <a:buClr>
          <a:schemeClr val="tx2"/>
        </a:buClr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609585" rtl="0" eaLnBrk="1" latinLnBrk="0" hangingPunct="1">
        <a:lnSpc>
          <a:spcPct val="110000"/>
        </a:lnSpc>
        <a:spcBef>
          <a:spcPct val="20000"/>
        </a:spcBef>
        <a:spcAft>
          <a:spcPts val="800"/>
        </a:spcAft>
        <a:buFont typeface="Arial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609585" rtl="0" eaLnBrk="1" latinLnBrk="0" hangingPunct="1">
        <a:lnSpc>
          <a:spcPct val="110000"/>
        </a:lnSpc>
        <a:spcBef>
          <a:spcPct val="20000"/>
        </a:spcBef>
        <a:spcAft>
          <a:spcPts val="800"/>
        </a:spcAft>
        <a:buFont typeface="Arial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sara.lewis@swlondon.nhs.uk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61882" y="1523987"/>
            <a:ext cx="7882530" cy="2831939"/>
          </a:xfrm>
        </p:spPr>
        <p:txBody>
          <a:bodyPr>
            <a:normAutofit/>
          </a:bodyPr>
          <a:lstStyle/>
          <a:p>
            <a:r>
              <a:rPr lang="en-US" sz="4000" dirty="0"/>
              <a:t>Proxy Ordering</a:t>
            </a:r>
            <a:br>
              <a:rPr lang="en-US" sz="4000" dirty="0"/>
            </a:b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1881" y="4667724"/>
            <a:ext cx="5274087" cy="922650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Mandy Lamond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Snr Project Manager</a:t>
            </a:r>
          </a:p>
        </p:txBody>
      </p:sp>
    </p:spTree>
    <p:extLst>
      <p:ext uri="{BB962C8B-B14F-4D97-AF65-F5344CB8AC3E}">
        <p14:creationId xmlns:p14="http://schemas.microsoft.com/office/powerpoint/2010/main" val="35850846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D88FAF-1CE9-4CDE-98F6-9CFF6B366E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400" dirty="0"/>
              <a:t>Proxy Ordering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A0FADF-F51F-4BF7-815F-A24128C56B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18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Contact Information</a:t>
            </a:r>
          </a:p>
          <a:p>
            <a:r>
              <a:rPr lang="en-GB" sz="18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Project Sponsor – Viccie Nelson</a:t>
            </a:r>
          </a:p>
          <a:p>
            <a:r>
              <a:rPr lang="en-GB" sz="18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Snr Project Manager – Mandy Lamond</a:t>
            </a:r>
          </a:p>
          <a:p>
            <a:r>
              <a:rPr lang="en-GB" sz="18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Team of Project support Officers (PSOs) in place -  Sara Lewis is Sutton PSO </a:t>
            </a:r>
            <a:r>
              <a:rPr lang="en-GB" sz="18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sara.lewis@swlondon.nhs.uk</a:t>
            </a:r>
            <a:r>
              <a:rPr lang="en-GB" sz="18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</a:p>
          <a:p>
            <a:pPr marL="457189" marR="0" lvl="0" indent="-457189" algn="l" defTabSz="609585" rtl="0" eaLnBrk="1" fontAlgn="auto" latinLnBrk="0" hangingPunct="1">
              <a:lnSpc>
                <a:spcPct val="110000"/>
              </a:lnSpc>
              <a:spcBef>
                <a:spcPct val="20000"/>
              </a:spcBef>
              <a:spcAft>
                <a:spcPts val="800"/>
              </a:spcAft>
              <a:buClr>
                <a:srgbClr val="005EB8"/>
              </a:buClr>
              <a:buSzTx/>
              <a:buFont typeface="Arial"/>
              <a:buChar char="•"/>
              <a:tabLst/>
              <a:defRPr/>
            </a:pPr>
            <a:r>
              <a:rPr lang="en-GB" sz="18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Key messages</a:t>
            </a:r>
          </a:p>
          <a:p>
            <a:pPr marL="457189" marR="0" lvl="0" indent="-457189" algn="l" defTabSz="609585" rtl="0" eaLnBrk="1" fontAlgn="auto" latinLnBrk="0" hangingPunct="1">
              <a:lnSpc>
                <a:spcPct val="110000"/>
              </a:lnSpc>
              <a:spcBef>
                <a:spcPct val="20000"/>
              </a:spcBef>
              <a:spcAft>
                <a:spcPts val="800"/>
              </a:spcAft>
              <a:buClr>
                <a:srgbClr val="005EB8"/>
              </a:buClr>
              <a:buSzTx/>
              <a:buFont typeface="Arial"/>
              <a:buChar char="•"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005EB8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SWL – DPIA process</a:t>
            </a:r>
          </a:p>
          <a:p>
            <a:pPr marL="457189" marR="0" lvl="0" indent="-457189" algn="l" defTabSz="609585" rtl="0" eaLnBrk="1" fontAlgn="auto" latinLnBrk="0" hangingPunct="1">
              <a:lnSpc>
                <a:spcPct val="110000"/>
              </a:lnSpc>
              <a:spcBef>
                <a:spcPct val="20000"/>
              </a:spcBef>
              <a:spcAft>
                <a:spcPts val="800"/>
              </a:spcAft>
              <a:buClr>
                <a:srgbClr val="005EB8"/>
              </a:buClr>
              <a:buSzTx/>
              <a:buFont typeface="Arial"/>
              <a:buChar char="•"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005EB8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PSISA</a:t>
            </a:r>
          </a:p>
          <a:p>
            <a:pPr marL="457189" marR="0" lvl="0" indent="-457189" algn="l" defTabSz="609585" rtl="0" eaLnBrk="1" fontAlgn="auto" latinLnBrk="0" hangingPunct="1">
              <a:lnSpc>
                <a:spcPct val="110000"/>
              </a:lnSpc>
              <a:spcBef>
                <a:spcPct val="20000"/>
              </a:spcBef>
              <a:spcAft>
                <a:spcPts val="800"/>
              </a:spcAft>
              <a:buClr>
                <a:srgbClr val="005EB8"/>
              </a:buClr>
              <a:buSzTx/>
              <a:buFont typeface="Arial"/>
              <a:buChar char="•"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005EB8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Update Communication to be  sent shortly</a:t>
            </a:r>
          </a:p>
          <a:p>
            <a:pPr marL="457189" marR="0" lvl="0" indent="-457189" algn="l" defTabSz="609585" rtl="0" eaLnBrk="1" fontAlgn="auto" latinLnBrk="0" hangingPunct="1">
              <a:lnSpc>
                <a:spcPct val="110000"/>
              </a:lnSpc>
              <a:spcBef>
                <a:spcPct val="20000"/>
              </a:spcBef>
              <a:spcAft>
                <a:spcPts val="800"/>
              </a:spcAft>
              <a:buClr>
                <a:srgbClr val="005EB8"/>
              </a:buClr>
              <a:buSzTx/>
              <a:buFont typeface="Arial"/>
              <a:buChar char="•"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005EB8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Priority Care Homes for Sutton 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005EB8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indent="0">
              <a:buNone/>
            </a:pPr>
            <a:endParaRPr lang="en-GB" sz="1800" b="1" dirty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GB" sz="1800" b="1" dirty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GB" sz="1800" b="1" dirty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1400" dirty="0"/>
          </a:p>
          <a:p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2028063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5A0D42-C484-4B22-B1D2-D498E2000A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GB" sz="4400" b="1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Benefits of Proxy Ordering</a:t>
            </a:r>
            <a:endParaRPr lang="en-GB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E73CFD-412C-4783-BA52-98BAA3AFC2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42064" y="1417639"/>
            <a:ext cx="9732759" cy="5234173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GB" b="1" dirty="0">
                <a:solidFill>
                  <a:schemeClr val="tx2"/>
                </a:solidFill>
              </a:rPr>
              <a:t>Improved Clinical Safety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dirty="0">
                <a:solidFill>
                  <a:schemeClr val="tx2"/>
                </a:solidFill>
              </a:rPr>
              <a:t>Fewer risks and issues associated with ordering, issuing, collecting, and dispensing repeat medications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dirty="0">
                <a:solidFill>
                  <a:schemeClr val="tx2"/>
                </a:solidFill>
              </a:rPr>
              <a:t>Fewer errors and queries (e.g. missing items, what has been ordered/collected from pharmacy)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dirty="0">
                <a:solidFill>
                  <a:schemeClr val="tx2"/>
                </a:solidFill>
              </a:rPr>
              <a:t>Opportunity to review medication</a:t>
            </a:r>
          </a:p>
          <a:p>
            <a:pPr marL="0" indent="0">
              <a:buNone/>
            </a:pPr>
            <a:r>
              <a:rPr lang="en-GB" b="1" dirty="0">
                <a:solidFill>
                  <a:schemeClr val="tx2"/>
                </a:solidFill>
              </a:rPr>
              <a:t>Improved process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dirty="0">
                <a:solidFill>
                  <a:schemeClr val="tx2"/>
                </a:solidFill>
              </a:rPr>
              <a:t>Easier and faster access, as care home staff can order at any time of the day or night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dirty="0">
                <a:solidFill>
                  <a:schemeClr val="tx2"/>
                </a:solidFill>
              </a:rPr>
              <a:t>Less time consuming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dirty="0">
                <a:solidFill>
                  <a:schemeClr val="tx2"/>
                </a:solidFill>
              </a:rPr>
              <a:t>Better communications and working relationships between all</a:t>
            </a:r>
          </a:p>
          <a:p>
            <a:pPr marL="0" indent="0">
              <a:buNone/>
            </a:pPr>
            <a:r>
              <a:rPr lang="en-GB" b="1" dirty="0">
                <a:solidFill>
                  <a:schemeClr val="tx2"/>
                </a:solidFill>
              </a:rPr>
              <a:t>Improved Governance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dirty="0">
                <a:solidFill>
                  <a:schemeClr val="tx2"/>
                </a:solidFill>
              </a:rPr>
              <a:t>SWL DPIA in place and uses existing SWL overarching information sharing agreement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dirty="0">
                <a:solidFill>
                  <a:schemeClr val="tx2"/>
                </a:solidFill>
              </a:rPr>
              <a:t>Align to DSPT requirements for Care Homes 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GB" sz="4000" dirty="0">
                <a:solidFill>
                  <a:schemeClr val="tx2"/>
                </a:solidFill>
              </a:rPr>
              <a:t>Information Governance Assurance Checklist for homes who have not yet achieved DSPT Standard Met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dirty="0">
                <a:solidFill>
                  <a:schemeClr val="tx2"/>
                </a:solidFill>
              </a:rPr>
              <a:t>Improved data security due to care home staff have their own username and password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dirty="0">
                <a:solidFill>
                  <a:schemeClr val="tx2"/>
                </a:solidFill>
              </a:rPr>
              <a:t>Supporting evidence of CQC standards for care homes, particularly around effective, responsive &amp; well-led categories  - Regulation 12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sz="4800" dirty="0">
                <a:solidFill>
                  <a:schemeClr val="tx2"/>
                </a:solidFill>
              </a:rPr>
              <a:t>An Improved easy to access audit trail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kumimoji="0" lang="en-GB" sz="48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GP practice / Care Home to decide how to verify that care home staff are permanent</a:t>
            </a:r>
            <a:endParaRPr lang="en-GB" sz="4800" dirty="0"/>
          </a:p>
          <a:p>
            <a:pPr>
              <a:buFont typeface="Wingdings" panose="05000000000000000000" pitchFamily="2" charset="2"/>
              <a:buChar char="ü"/>
            </a:pP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09019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5A0D42-C484-4B22-B1D2-D498E2000A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49640" y="235310"/>
            <a:ext cx="9732760" cy="1143000"/>
          </a:xfrm>
        </p:spPr>
        <p:txBody>
          <a:bodyPr>
            <a:normAutofit/>
          </a:bodyPr>
          <a:lstStyle/>
          <a:p>
            <a:r>
              <a:rPr lang="en-GB" sz="3200" b="1" dirty="0">
                <a:latin typeface="Arial" panose="020B0604020202020204" pitchFamily="34" charset="0"/>
                <a:cs typeface="Arial" panose="020B0604020202020204" pitchFamily="34" charset="0"/>
              </a:rPr>
              <a:t>Roles and Responsibilities</a:t>
            </a:r>
            <a:endParaRPr lang="en-GB" sz="32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E73CFD-412C-4783-BA52-98BAA3AFC2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49640" y="1440367"/>
            <a:ext cx="9732760" cy="5417633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GB" sz="3600" b="1" dirty="0">
                <a:solidFill>
                  <a:schemeClr val="tx2"/>
                </a:solidFill>
              </a:rPr>
              <a:t>GP Lead or designate</a:t>
            </a:r>
          </a:p>
          <a:p>
            <a:r>
              <a:rPr lang="en-GB" sz="3600" dirty="0">
                <a:solidFill>
                  <a:schemeClr val="tx2"/>
                </a:solidFill>
              </a:rPr>
              <a:t>Liaise with the Care Home Lead</a:t>
            </a:r>
          </a:p>
          <a:p>
            <a:r>
              <a:rPr lang="en-GB" sz="3600" dirty="0">
                <a:solidFill>
                  <a:schemeClr val="tx2"/>
                </a:solidFill>
              </a:rPr>
              <a:t>Oversee setting up of access accounts for Care Home Team, linking to each residents GP record</a:t>
            </a:r>
          </a:p>
          <a:p>
            <a:r>
              <a:rPr lang="en-GB" sz="3600" dirty="0">
                <a:solidFill>
                  <a:schemeClr val="tx2"/>
                </a:solidFill>
              </a:rPr>
              <a:t>Use existing processes to authorise or reject medication requests</a:t>
            </a:r>
          </a:p>
          <a:p>
            <a:r>
              <a:rPr lang="en-GB" sz="3600" dirty="0">
                <a:solidFill>
                  <a:schemeClr val="tx2"/>
                </a:solidFill>
              </a:rPr>
              <a:t>Runs monthly access audit reports</a:t>
            </a:r>
          </a:p>
          <a:p>
            <a:pPr marL="0" indent="0">
              <a:buNone/>
            </a:pPr>
            <a:r>
              <a:rPr lang="en-GB" sz="3600" b="1" dirty="0">
                <a:solidFill>
                  <a:schemeClr val="tx2"/>
                </a:solidFill>
              </a:rPr>
              <a:t>Care Home Lead</a:t>
            </a:r>
          </a:p>
          <a:p>
            <a:r>
              <a:rPr lang="en-GB" sz="3600" dirty="0">
                <a:solidFill>
                  <a:schemeClr val="tx2"/>
                </a:solidFill>
              </a:rPr>
              <a:t>Identify team members to be involved in the process (not all team members)</a:t>
            </a:r>
          </a:p>
          <a:p>
            <a:r>
              <a:rPr lang="en-GB" sz="3600" dirty="0">
                <a:solidFill>
                  <a:schemeClr val="tx2"/>
                </a:solidFill>
              </a:rPr>
              <a:t>Inform GP practices of leavers and new starters</a:t>
            </a:r>
          </a:p>
          <a:p>
            <a:r>
              <a:rPr lang="en-GB" sz="3600" dirty="0">
                <a:solidFill>
                  <a:schemeClr val="tx2"/>
                </a:solidFill>
              </a:rPr>
              <a:t>Ensure that those involved have NHS.net or NHS Digital-accredited email accounts</a:t>
            </a:r>
          </a:p>
          <a:p>
            <a:r>
              <a:rPr lang="en-GB" sz="3600" dirty="0">
                <a:solidFill>
                  <a:schemeClr val="tx2"/>
                </a:solidFill>
              </a:rPr>
              <a:t>Ensure that those involved have up to date Information </a:t>
            </a:r>
            <a:r>
              <a:rPr lang="en-GB" sz="3600" strike="sngStrike" dirty="0">
                <a:solidFill>
                  <a:schemeClr val="tx2"/>
                </a:solidFill>
              </a:rPr>
              <a:t>and</a:t>
            </a:r>
            <a:r>
              <a:rPr lang="en-GB" sz="3600" dirty="0">
                <a:solidFill>
                  <a:schemeClr val="tx2"/>
                </a:solidFill>
              </a:rPr>
              <a:t> Governance training</a:t>
            </a:r>
          </a:p>
          <a:p>
            <a:r>
              <a:rPr lang="en-GB" sz="3600" dirty="0">
                <a:solidFill>
                  <a:schemeClr val="tx2"/>
                </a:solidFill>
              </a:rPr>
              <a:t>Protected time to order medicines and check medicines delivered to the home.</a:t>
            </a:r>
          </a:p>
          <a:p>
            <a:r>
              <a:rPr lang="en-GB" sz="3600" dirty="0">
                <a:solidFill>
                  <a:schemeClr val="tx2"/>
                </a:solidFill>
              </a:rPr>
              <a:t>Reviews monthly audit reports from GPs and communicate any access changes needed</a:t>
            </a:r>
          </a:p>
          <a:p>
            <a:pPr marL="0" indent="0">
              <a:buNone/>
            </a:pPr>
            <a:r>
              <a:rPr lang="en-GB" sz="3600" b="1" dirty="0">
                <a:solidFill>
                  <a:schemeClr val="tx2"/>
                </a:solidFill>
              </a:rPr>
              <a:t>Care Home Staff – protecting privacy and confidentiality</a:t>
            </a:r>
          </a:p>
          <a:p>
            <a:r>
              <a:rPr lang="en-GB" sz="3600" dirty="0">
                <a:solidFill>
                  <a:schemeClr val="tx2"/>
                </a:solidFill>
              </a:rPr>
              <a:t>Follow the agreed processes</a:t>
            </a:r>
          </a:p>
          <a:p>
            <a:r>
              <a:rPr lang="en-GB" sz="3600" dirty="0">
                <a:solidFill>
                  <a:schemeClr val="tx2"/>
                </a:solidFill>
              </a:rPr>
              <a:t>Understand their responsibility for security and confidentiality</a:t>
            </a:r>
          </a:p>
          <a:p>
            <a:r>
              <a:rPr lang="en-GB" sz="3600" dirty="0">
                <a:solidFill>
                  <a:schemeClr val="tx2"/>
                </a:solidFill>
              </a:rPr>
              <a:t>Have undertaken information and governance training</a:t>
            </a:r>
          </a:p>
          <a:p>
            <a:pPr marL="0" indent="0">
              <a:buNone/>
            </a:pPr>
            <a:r>
              <a:rPr lang="en-GB" sz="3600" b="1" dirty="0">
                <a:solidFill>
                  <a:schemeClr val="tx2"/>
                </a:solidFill>
              </a:rPr>
              <a:t>Pharmacists</a:t>
            </a:r>
          </a:p>
          <a:p>
            <a:r>
              <a:rPr lang="en-GB" sz="3600" dirty="0">
                <a:solidFill>
                  <a:schemeClr val="tx2"/>
                </a:solidFill>
              </a:rPr>
              <a:t>Use existing processes to dispense medication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31905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FBCEC9-DC59-4C96-A026-04E3647AB0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2400" dirty="0"/>
              <a:t>Sutton Care Homes - Proxy Access Status</a:t>
            </a:r>
            <a:br>
              <a:rPr lang="en-GB" sz="2400" dirty="0"/>
            </a:br>
            <a:endParaRPr lang="en-GB" sz="2400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E4CEBFB4-1D81-43F7-8EE4-F9405AB6A61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55394662"/>
              </p:ext>
            </p:extLst>
          </p:nvPr>
        </p:nvGraphicFramePr>
        <p:xfrm>
          <a:off x="1267485" y="1417639"/>
          <a:ext cx="10596715" cy="52109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50259">
                  <a:extLst>
                    <a:ext uri="{9D8B030D-6E8A-4147-A177-3AD203B41FA5}">
                      <a16:colId xmlns:a16="http://schemas.microsoft.com/office/drawing/2014/main" val="4195291337"/>
                    </a:ext>
                  </a:extLst>
                </a:gridCol>
                <a:gridCol w="2650259">
                  <a:extLst>
                    <a:ext uri="{9D8B030D-6E8A-4147-A177-3AD203B41FA5}">
                      <a16:colId xmlns:a16="http://schemas.microsoft.com/office/drawing/2014/main" val="3898566787"/>
                    </a:ext>
                  </a:extLst>
                </a:gridCol>
                <a:gridCol w="2645938">
                  <a:extLst>
                    <a:ext uri="{9D8B030D-6E8A-4147-A177-3AD203B41FA5}">
                      <a16:colId xmlns:a16="http://schemas.microsoft.com/office/drawing/2014/main" val="653980046"/>
                    </a:ext>
                  </a:extLst>
                </a:gridCol>
                <a:gridCol w="2650259">
                  <a:extLst>
                    <a:ext uri="{9D8B030D-6E8A-4147-A177-3AD203B41FA5}">
                      <a16:colId xmlns:a16="http://schemas.microsoft.com/office/drawing/2014/main" val="2306696404"/>
                    </a:ext>
                  </a:extLst>
                </a:gridCol>
              </a:tblGrid>
              <a:tr h="432040">
                <a:tc>
                  <a:txBody>
                    <a:bodyPr/>
                    <a:lstStyle/>
                    <a:p>
                      <a:r>
                        <a:rPr lang="en-GB" sz="1600" dirty="0"/>
                        <a:t>Care Home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PO Status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DSPT Status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Comments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3554641"/>
                  </a:ext>
                </a:extLst>
              </a:tr>
              <a:tr h="405887">
                <a:tc>
                  <a:txBody>
                    <a:bodyPr/>
                    <a:lstStyle/>
                    <a:p>
                      <a:r>
                        <a:rPr lang="en-GB" sz="1600" dirty="0">
                          <a:solidFill>
                            <a:schemeClr val="tx1"/>
                          </a:solidFill>
                        </a:rPr>
                        <a:t>Gracewell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In progress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Standards met/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Changing provider. </a:t>
                      </a:r>
                    </a:p>
                    <a:p>
                      <a:r>
                        <a:rPr lang="en-GB" sz="1600" dirty="0"/>
                        <a:t>Need to register on DCC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6533162"/>
                  </a:ext>
                </a:extLst>
              </a:tr>
              <a:tr h="419872">
                <a:tc>
                  <a:txBody>
                    <a:bodyPr/>
                    <a:lstStyle/>
                    <a:p>
                      <a:r>
                        <a:rPr lang="en-GB" sz="1600" dirty="0">
                          <a:solidFill>
                            <a:schemeClr val="tx1"/>
                          </a:solidFill>
                        </a:rPr>
                        <a:t>St Jude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In progress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IG checklist in progress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8655847"/>
                  </a:ext>
                </a:extLst>
              </a:tr>
              <a:tr h="438127">
                <a:tc>
                  <a:txBody>
                    <a:bodyPr/>
                    <a:lstStyle/>
                    <a:p>
                      <a:r>
                        <a:rPr lang="en-GB" sz="1600" dirty="0">
                          <a:solidFill>
                            <a:schemeClr val="tx1"/>
                          </a:solidFill>
                        </a:rPr>
                        <a:t>Shirley View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In 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IG Checklist approved/DCC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5704402"/>
                  </a:ext>
                </a:extLst>
              </a:tr>
              <a:tr h="383361">
                <a:tc>
                  <a:txBody>
                    <a:bodyPr/>
                    <a:lstStyle/>
                    <a:p>
                      <a:r>
                        <a:rPr lang="en-GB" sz="1600" dirty="0">
                          <a:solidFill>
                            <a:schemeClr val="tx1"/>
                          </a:solidFill>
                        </a:rPr>
                        <a:t>Belmont **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In 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Standards met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Need to register with DCC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7916791"/>
                  </a:ext>
                </a:extLst>
              </a:tr>
              <a:tr h="409496">
                <a:tc>
                  <a:txBody>
                    <a:bodyPr/>
                    <a:lstStyle/>
                    <a:p>
                      <a:r>
                        <a:rPr lang="en-GB" sz="1600" dirty="0">
                          <a:solidFill>
                            <a:schemeClr val="tx1"/>
                          </a:solidFill>
                        </a:rPr>
                        <a:t>21&amp;31 Budge Lane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In progress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Standards met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On hold- new management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8263646"/>
                  </a:ext>
                </a:extLst>
              </a:tr>
              <a:tr h="321867">
                <a:tc>
                  <a:txBody>
                    <a:bodyPr/>
                    <a:lstStyle/>
                    <a:p>
                      <a:r>
                        <a:rPr lang="en-GB" sz="1600" dirty="0">
                          <a:solidFill>
                            <a:schemeClr val="tx1"/>
                          </a:solidFill>
                        </a:rPr>
                        <a:t>Heathcote Grove House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In progress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IG Checklist in progress /DCC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4484624"/>
                  </a:ext>
                </a:extLst>
              </a:tr>
              <a:tr h="321867">
                <a:tc>
                  <a:txBody>
                    <a:bodyPr/>
                    <a:lstStyle/>
                    <a:p>
                      <a:r>
                        <a:rPr lang="en-GB" sz="1600" dirty="0">
                          <a:solidFill>
                            <a:schemeClr val="tx1"/>
                          </a:solidFill>
                        </a:rPr>
                        <a:t>Carshalton Nursing Home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In progress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IG Checklist required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Unpublished standards</a:t>
                      </a:r>
                    </a:p>
                    <a:p>
                      <a:r>
                        <a:rPr lang="en-GB" sz="1600" dirty="0"/>
                        <a:t>Need to register on DCC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8270806"/>
                  </a:ext>
                </a:extLst>
              </a:tr>
              <a:tr h="321867">
                <a:tc>
                  <a:txBody>
                    <a:bodyPr/>
                    <a:lstStyle/>
                    <a:p>
                      <a:r>
                        <a:rPr lang="en-GB" sz="1600" dirty="0">
                          <a:solidFill>
                            <a:schemeClr val="tx1"/>
                          </a:solidFill>
                        </a:rPr>
                        <a:t>Wellesley Lodge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In progress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IG checklist in progress/DCC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0956771"/>
                  </a:ext>
                </a:extLst>
              </a:tr>
              <a:tr h="321867">
                <a:tc>
                  <a:txBody>
                    <a:bodyPr/>
                    <a:lstStyle/>
                    <a:p>
                      <a:r>
                        <a:rPr lang="en-GB" sz="1600" dirty="0">
                          <a:solidFill>
                            <a:schemeClr val="tx1"/>
                          </a:solidFill>
                        </a:rPr>
                        <a:t>McRae Lane **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In progress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Standards met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Need to register on DCC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7923163"/>
                  </a:ext>
                </a:extLst>
              </a:tr>
              <a:tr h="334848">
                <a:tc>
                  <a:txBody>
                    <a:bodyPr/>
                    <a:lstStyle/>
                    <a:p>
                      <a:r>
                        <a:rPr lang="en-GB" sz="1600" dirty="0" err="1">
                          <a:solidFill>
                            <a:schemeClr val="tx1"/>
                          </a:solidFill>
                        </a:rPr>
                        <a:t>Lodore</a:t>
                      </a:r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In progress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Standards met/DCC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1763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80311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FBCEC9-DC59-4C96-A026-04E3647AB0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400" dirty="0"/>
              <a:t>Sutton Care Homes - Proxy Access Status (cont.)</a:t>
            </a:r>
            <a:br>
              <a:rPr lang="en-GB" sz="2400" dirty="0"/>
            </a:br>
            <a:r>
              <a:rPr lang="en-GB" sz="2400" dirty="0"/>
              <a:t>Total 78 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E4CEBFB4-1D81-43F7-8EE4-F9405AB6A61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81479969"/>
              </p:ext>
            </p:extLst>
          </p:nvPr>
        </p:nvGraphicFramePr>
        <p:xfrm>
          <a:off x="1336310" y="1560046"/>
          <a:ext cx="10596715" cy="45024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50259">
                  <a:extLst>
                    <a:ext uri="{9D8B030D-6E8A-4147-A177-3AD203B41FA5}">
                      <a16:colId xmlns:a16="http://schemas.microsoft.com/office/drawing/2014/main" val="4195291337"/>
                    </a:ext>
                  </a:extLst>
                </a:gridCol>
                <a:gridCol w="2650259">
                  <a:extLst>
                    <a:ext uri="{9D8B030D-6E8A-4147-A177-3AD203B41FA5}">
                      <a16:colId xmlns:a16="http://schemas.microsoft.com/office/drawing/2014/main" val="3898566787"/>
                    </a:ext>
                  </a:extLst>
                </a:gridCol>
                <a:gridCol w="2645938">
                  <a:extLst>
                    <a:ext uri="{9D8B030D-6E8A-4147-A177-3AD203B41FA5}">
                      <a16:colId xmlns:a16="http://schemas.microsoft.com/office/drawing/2014/main" val="653980046"/>
                    </a:ext>
                  </a:extLst>
                </a:gridCol>
                <a:gridCol w="2650259">
                  <a:extLst>
                    <a:ext uri="{9D8B030D-6E8A-4147-A177-3AD203B41FA5}">
                      <a16:colId xmlns:a16="http://schemas.microsoft.com/office/drawing/2014/main" val="2306696404"/>
                    </a:ext>
                  </a:extLst>
                </a:gridCol>
              </a:tblGrid>
              <a:tr h="551582">
                <a:tc>
                  <a:txBody>
                    <a:bodyPr/>
                    <a:lstStyle/>
                    <a:p>
                      <a:r>
                        <a:rPr lang="en-GB" sz="1600" dirty="0"/>
                        <a:t>Care Home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PO Status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DSPT Status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Comments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3554641"/>
                  </a:ext>
                </a:extLst>
              </a:tr>
              <a:tr h="783203">
                <a:tc>
                  <a:txBody>
                    <a:bodyPr/>
                    <a:lstStyle/>
                    <a:p>
                      <a:r>
                        <a:rPr lang="en-GB" sz="1600" dirty="0">
                          <a:solidFill>
                            <a:schemeClr val="tx1"/>
                          </a:solidFill>
                        </a:rPr>
                        <a:t>Grasmere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In 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IG Checklist approved /DCC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6533162"/>
                  </a:ext>
                </a:extLst>
              </a:tr>
              <a:tr h="536048">
                <a:tc>
                  <a:txBody>
                    <a:bodyPr/>
                    <a:lstStyle/>
                    <a:p>
                      <a:r>
                        <a:rPr lang="en-GB" sz="1600" dirty="0" err="1">
                          <a:solidFill>
                            <a:schemeClr val="tx1"/>
                          </a:solidFill>
                        </a:rPr>
                        <a:t>Ashlong</a:t>
                      </a:r>
                      <a:r>
                        <a:rPr lang="en-GB" sz="1600">
                          <a:solidFill>
                            <a:schemeClr val="tx1"/>
                          </a:solidFill>
                        </a:rPr>
                        <a:t> Cottage **</a:t>
                      </a:r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In progress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Standards met/DCC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8655847"/>
                  </a:ext>
                </a:extLst>
              </a:tr>
              <a:tr h="489434">
                <a:tc>
                  <a:txBody>
                    <a:bodyPr/>
                    <a:lstStyle/>
                    <a:p>
                      <a:r>
                        <a:rPr lang="en-GB" sz="1600" dirty="0" err="1">
                          <a:solidFill>
                            <a:schemeClr val="tx1"/>
                          </a:solidFill>
                        </a:rPr>
                        <a:t>Allswell</a:t>
                      </a:r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In use prior to PO project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Non compliant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7916791"/>
                  </a:ext>
                </a:extLst>
              </a:tr>
              <a:tr h="522801">
                <a:tc>
                  <a:txBody>
                    <a:bodyPr/>
                    <a:lstStyle/>
                    <a:p>
                      <a:r>
                        <a:rPr lang="en-GB" sz="1600" dirty="0" err="1">
                          <a:solidFill>
                            <a:schemeClr val="tx1"/>
                          </a:solidFill>
                        </a:rPr>
                        <a:t>Chegworth</a:t>
                      </a:r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In use prior to PO project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Standards met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8263646"/>
                  </a:ext>
                </a:extLst>
              </a:tr>
              <a:tr h="428050">
                <a:tc>
                  <a:txBody>
                    <a:bodyPr/>
                    <a:lstStyle/>
                    <a:p>
                      <a:r>
                        <a:rPr lang="en-GB" sz="1600" dirty="0">
                          <a:solidFill>
                            <a:schemeClr val="tx1"/>
                          </a:solidFill>
                        </a:rPr>
                        <a:t>Crossways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In use prior to PO project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Standards met/DCC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4484624"/>
                  </a:ext>
                </a:extLst>
              </a:tr>
              <a:tr h="428050">
                <a:tc>
                  <a:txBody>
                    <a:bodyPr/>
                    <a:lstStyle/>
                    <a:p>
                      <a:r>
                        <a:rPr lang="en-GB" sz="1600" dirty="0" err="1">
                          <a:solidFill>
                            <a:schemeClr val="tx1"/>
                          </a:solidFill>
                        </a:rPr>
                        <a:t>Jesmund</a:t>
                      </a:r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In use prior to PO project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Non compliant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8270806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GB" sz="1600" dirty="0">
                          <a:solidFill>
                            <a:schemeClr val="tx1"/>
                          </a:solidFill>
                        </a:rPr>
                        <a:t>The Willows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In use prior to PO project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Non compliant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0956771"/>
                  </a:ext>
                </a:extLst>
              </a:tr>
              <a:tr h="428050">
                <a:tc>
                  <a:txBody>
                    <a:bodyPr/>
                    <a:lstStyle/>
                    <a:p>
                      <a:r>
                        <a:rPr lang="en-GB" sz="1600" dirty="0">
                          <a:solidFill>
                            <a:schemeClr val="tx1"/>
                          </a:solidFill>
                        </a:rPr>
                        <a:t>Sutton Court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In use prior to PO project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Standards me/DCC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79231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2775890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SWL">
      <a:dk1>
        <a:sysClr val="windowText" lastClr="000000"/>
      </a:dk1>
      <a:lt1>
        <a:sysClr val="window" lastClr="FFFFFF"/>
      </a:lt1>
      <a:dk2>
        <a:srgbClr val="005EB8"/>
      </a:dk2>
      <a:lt2>
        <a:srgbClr val="E8EDEE"/>
      </a:lt2>
      <a:accent1>
        <a:srgbClr val="41B6E6"/>
      </a:accent1>
      <a:accent2>
        <a:srgbClr val="AE2573"/>
      </a:accent2>
      <a:accent3>
        <a:srgbClr val="78BE20"/>
      </a:accent3>
      <a:accent4>
        <a:srgbClr val="330072"/>
      </a:accent4>
      <a:accent5>
        <a:srgbClr val="00A499"/>
      </a:accent5>
      <a:accent6>
        <a:srgbClr val="FFB81C"/>
      </a:accent6>
      <a:hlink>
        <a:srgbClr val="005EB8"/>
      </a:hlink>
      <a:folHlink>
        <a:srgbClr val="AE2573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566</TotalTime>
  <Words>610</Words>
  <Application>Microsoft Office PowerPoint</Application>
  <PresentationFormat>Widescreen</PresentationFormat>
  <Paragraphs>123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Wingdings</vt:lpstr>
      <vt:lpstr>1_Office Theme</vt:lpstr>
      <vt:lpstr>Proxy Ordering </vt:lpstr>
      <vt:lpstr>Proxy Ordering</vt:lpstr>
      <vt:lpstr>Benefits of Proxy Ordering</vt:lpstr>
      <vt:lpstr>Roles and Responsibilities</vt:lpstr>
      <vt:lpstr>Sutton Care Homes - Proxy Access Status </vt:lpstr>
      <vt:lpstr>Sutton Care Homes - Proxy Access Status (cont.) Total 78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Proxy Ordering</dc:title>
  <dc:creator>David Williams</dc:creator>
  <cp:lastModifiedBy>Mandy Lamond (NHS South West London CCG)</cp:lastModifiedBy>
  <cp:revision>37</cp:revision>
  <dcterms:created xsi:type="dcterms:W3CDTF">2021-02-01T17:36:59Z</dcterms:created>
  <dcterms:modified xsi:type="dcterms:W3CDTF">2021-10-13T13:53:33Z</dcterms:modified>
</cp:coreProperties>
</file>