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23" r:id="rId5"/>
    <p:sldId id="297" r:id="rId6"/>
    <p:sldId id="328" r:id="rId7"/>
    <p:sldId id="302" r:id="rId8"/>
    <p:sldId id="303" r:id="rId9"/>
    <p:sldId id="304" r:id="rId10"/>
    <p:sldId id="330" r:id="rId11"/>
    <p:sldId id="282" r:id="rId12"/>
    <p:sldId id="425" r:id="rId13"/>
    <p:sldId id="301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33"/>
    <a:srgbClr val="008CA8"/>
    <a:srgbClr val="9A9A9A"/>
    <a:srgbClr val="C7E2EF"/>
    <a:srgbClr val="F8F3CF"/>
    <a:srgbClr val="F8F8D4"/>
    <a:srgbClr val="3B788D"/>
    <a:srgbClr val="000000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5"/>
  </p:normalViewPr>
  <p:slideViewPr>
    <p:cSldViewPr>
      <p:cViewPr>
        <p:scale>
          <a:sx n="60" d="100"/>
          <a:sy n="60" d="100"/>
        </p:scale>
        <p:origin x="764" y="2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33195-12F2-4907-8196-B7D0AE2752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B848A3-4C6F-4887-9DBC-E0B332425971}">
      <dgm:prSet/>
      <dgm:spPr/>
      <dgm:t>
        <a:bodyPr/>
        <a:lstStyle/>
        <a:p>
          <a:r>
            <a:rPr lang="en-GB"/>
            <a:t>GP referrals  – via the CMHT’s or directly to CBS (ErS/Email)</a:t>
          </a:r>
          <a:endParaRPr lang="en-US"/>
        </a:p>
      </dgm:t>
    </dgm:pt>
    <dgm:pt modelId="{DE9D15BD-9E31-49EB-ADB4-C1CB1032E707}" type="parTrans" cxnId="{8B4DF89A-2C2D-49E9-9DB0-13735AACD4A5}">
      <dgm:prSet/>
      <dgm:spPr/>
      <dgm:t>
        <a:bodyPr/>
        <a:lstStyle/>
        <a:p>
          <a:endParaRPr lang="en-US"/>
        </a:p>
      </dgm:t>
    </dgm:pt>
    <dgm:pt modelId="{496EC1AE-6D0A-43A1-8296-CA5006CFAE76}" type="sibTrans" cxnId="{8B4DF89A-2C2D-49E9-9DB0-13735AACD4A5}">
      <dgm:prSet/>
      <dgm:spPr/>
      <dgm:t>
        <a:bodyPr/>
        <a:lstStyle/>
        <a:p>
          <a:endParaRPr lang="en-US"/>
        </a:p>
      </dgm:t>
    </dgm:pt>
    <dgm:pt modelId="{26FA9636-1580-47BB-8289-8F73CD922641}">
      <dgm:prSet/>
      <dgm:spPr/>
      <dgm:t>
        <a:bodyPr/>
        <a:lstStyle/>
        <a:p>
          <a:r>
            <a:rPr lang="en-GB"/>
            <a:t>Direct referrals from the CCG Continuing Health Care Teams. </a:t>
          </a:r>
          <a:endParaRPr lang="en-US"/>
        </a:p>
      </dgm:t>
    </dgm:pt>
    <dgm:pt modelId="{D258D27E-31B5-4B96-A620-E205181E894A}" type="parTrans" cxnId="{47075C94-6367-4526-8C8B-F89E88E4B30C}">
      <dgm:prSet/>
      <dgm:spPr/>
      <dgm:t>
        <a:bodyPr/>
        <a:lstStyle/>
        <a:p>
          <a:endParaRPr lang="en-US"/>
        </a:p>
      </dgm:t>
    </dgm:pt>
    <dgm:pt modelId="{0455C9D4-1779-4B0E-B1F7-99A513FEDE94}" type="sibTrans" cxnId="{47075C94-6367-4526-8C8B-F89E88E4B30C}">
      <dgm:prSet/>
      <dgm:spPr/>
      <dgm:t>
        <a:bodyPr/>
        <a:lstStyle/>
        <a:p>
          <a:endParaRPr lang="en-US"/>
        </a:p>
      </dgm:t>
    </dgm:pt>
    <dgm:pt modelId="{3866560A-9091-4AB1-8A67-62AB349F3D93}">
      <dgm:prSet/>
      <dgm:spPr/>
      <dgm:t>
        <a:bodyPr/>
        <a:lstStyle/>
        <a:p>
          <a:r>
            <a:rPr lang="en-GB"/>
            <a:t>Referrals accepted directly from care homes on a case by case basis with prior GP approval and physical screening.</a:t>
          </a:r>
          <a:endParaRPr lang="en-US"/>
        </a:p>
      </dgm:t>
    </dgm:pt>
    <dgm:pt modelId="{07D3A83D-2C69-434F-9217-E02BABDEEA41}" type="parTrans" cxnId="{EF190418-790E-4E58-A45B-D7B2FFFC431A}">
      <dgm:prSet/>
      <dgm:spPr/>
      <dgm:t>
        <a:bodyPr/>
        <a:lstStyle/>
        <a:p>
          <a:endParaRPr lang="en-US"/>
        </a:p>
      </dgm:t>
    </dgm:pt>
    <dgm:pt modelId="{2E2925E5-4352-4D9B-9619-297E9B7743B4}" type="sibTrans" cxnId="{EF190418-790E-4E58-A45B-D7B2FFFC431A}">
      <dgm:prSet/>
      <dgm:spPr/>
      <dgm:t>
        <a:bodyPr/>
        <a:lstStyle/>
        <a:p>
          <a:endParaRPr lang="en-US"/>
        </a:p>
      </dgm:t>
    </dgm:pt>
    <dgm:pt modelId="{A1D1AB5F-9F22-44A7-8425-478534140730}">
      <dgm:prSet/>
      <dgm:spPr/>
      <dgm:t>
        <a:bodyPr/>
        <a:lstStyle/>
        <a:p>
          <a:r>
            <a:rPr lang="en-GB"/>
            <a:t>Internal referrals from CMHT/ liaison psychiatry/Inpatient  Wards</a:t>
          </a:r>
          <a:endParaRPr lang="en-US"/>
        </a:p>
      </dgm:t>
    </dgm:pt>
    <dgm:pt modelId="{A66385F4-26EB-4FA3-97CB-0E5E032D5E59}" type="parTrans" cxnId="{33ACEDA0-DC96-443C-8296-70FC1A566478}">
      <dgm:prSet/>
      <dgm:spPr/>
      <dgm:t>
        <a:bodyPr/>
        <a:lstStyle/>
        <a:p>
          <a:endParaRPr lang="en-US"/>
        </a:p>
      </dgm:t>
    </dgm:pt>
    <dgm:pt modelId="{AF59D2FB-FBF5-475C-A2E0-68737C3B4BD5}" type="sibTrans" cxnId="{33ACEDA0-DC96-443C-8296-70FC1A566478}">
      <dgm:prSet/>
      <dgm:spPr/>
      <dgm:t>
        <a:bodyPr/>
        <a:lstStyle/>
        <a:p>
          <a:endParaRPr lang="en-US"/>
        </a:p>
      </dgm:t>
    </dgm:pt>
    <dgm:pt modelId="{628FBFC6-EE85-4338-9EA6-D99450803C13}">
      <dgm:prSet/>
      <dgm:spPr/>
      <dgm:t>
        <a:bodyPr/>
        <a:lstStyle/>
        <a:p>
          <a:r>
            <a:rPr lang="en-GB"/>
            <a:t>Social services referrals via GP.</a:t>
          </a:r>
          <a:endParaRPr lang="en-US"/>
        </a:p>
      </dgm:t>
    </dgm:pt>
    <dgm:pt modelId="{948B668C-12C7-40C3-9D8F-783782D6E071}" type="parTrans" cxnId="{08DFEF08-1AAF-4F87-B18D-E5CCB8C189BE}">
      <dgm:prSet/>
      <dgm:spPr/>
      <dgm:t>
        <a:bodyPr/>
        <a:lstStyle/>
        <a:p>
          <a:endParaRPr lang="en-US"/>
        </a:p>
      </dgm:t>
    </dgm:pt>
    <dgm:pt modelId="{45751B47-931B-4733-A496-B7A03D84CE5B}" type="sibTrans" cxnId="{08DFEF08-1AAF-4F87-B18D-E5CCB8C189BE}">
      <dgm:prSet/>
      <dgm:spPr/>
      <dgm:t>
        <a:bodyPr/>
        <a:lstStyle/>
        <a:p>
          <a:endParaRPr lang="en-US"/>
        </a:p>
      </dgm:t>
    </dgm:pt>
    <dgm:pt modelId="{101CDBBE-E2CB-4ACD-8E4C-1AFA52ADA23C}">
      <dgm:prSet/>
      <dgm:spPr/>
      <dgm:t>
        <a:bodyPr/>
        <a:lstStyle/>
        <a:p>
          <a:r>
            <a:rPr lang="en-GB"/>
            <a:t>Care Home Support Team – direct referrals accepted</a:t>
          </a:r>
          <a:endParaRPr lang="en-US"/>
        </a:p>
      </dgm:t>
    </dgm:pt>
    <dgm:pt modelId="{BC4D8D51-F0F5-49F7-8764-89BEE483A2CD}" type="parTrans" cxnId="{326090DE-3DCA-4A3B-8487-3A12EA993150}">
      <dgm:prSet/>
      <dgm:spPr/>
      <dgm:t>
        <a:bodyPr/>
        <a:lstStyle/>
        <a:p>
          <a:endParaRPr lang="en-US"/>
        </a:p>
      </dgm:t>
    </dgm:pt>
    <dgm:pt modelId="{54CAB46B-7596-4E4B-8051-A214FB0462F4}" type="sibTrans" cxnId="{326090DE-3DCA-4A3B-8487-3A12EA993150}">
      <dgm:prSet/>
      <dgm:spPr/>
      <dgm:t>
        <a:bodyPr/>
        <a:lstStyle/>
        <a:p>
          <a:endParaRPr lang="en-US"/>
        </a:p>
      </dgm:t>
    </dgm:pt>
    <dgm:pt modelId="{8156BC0A-05BF-4AAD-8969-5EC2068903FB}" type="pres">
      <dgm:prSet presAssocID="{C9333195-12F2-4907-8196-B7D0AE275265}" presName="linear" presStyleCnt="0">
        <dgm:presLayoutVars>
          <dgm:animLvl val="lvl"/>
          <dgm:resizeHandles val="exact"/>
        </dgm:presLayoutVars>
      </dgm:prSet>
      <dgm:spPr/>
    </dgm:pt>
    <dgm:pt modelId="{B7F03036-CA22-43A2-B1AF-60144A7EF97D}" type="pres">
      <dgm:prSet presAssocID="{8BB848A3-4C6F-4887-9DBC-E0B33242597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7F1FF83-E507-4D8A-8F15-E307FDF7E973}" type="pres">
      <dgm:prSet presAssocID="{496EC1AE-6D0A-43A1-8296-CA5006CFAE76}" presName="spacer" presStyleCnt="0"/>
      <dgm:spPr/>
    </dgm:pt>
    <dgm:pt modelId="{CE2AA16C-1F77-4469-91C6-0D39287CCD99}" type="pres">
      <dgm:prSet presAssocID="{26FA9636-1580-47BB-8289-8F73CD92264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8D67D39-89FD-4E80-BB5A-2B1A9B253AE7}" type="pres">
      <dgm:prSet presAssocID="{0455C9D4-1779-4B0E-B1F7-99A513FEDE94}" presName="spacer" presStyleCnt="0"/>
      <dgm:spPr/>
    </dgm:pt>
    <dgm:pt modelId="{B9B67802-18F2-42F8-B9F5-BB368BB1F2A4}" type="pres">
      <dgm:prSet presAssocID="{3866560A-9091-4AB1-8A67-62AB349F3D9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FF7E7EA-26EE-4EB6-9258-AE3183FA04AD}" type="pres">
      <dgm:prSet presAssocID="{2E2925E5-4352-4D9B-9619-297E9B7743B4}" presName="spacer" presStyleCnt="0"/>
      <dgm:spPr/>
    </dgm:pt>
    <dgm:pt modelId="{3FAC6C69-0C7E-47D7-8D02-C4567B7ED8C5}" type="pres">
      <dgm:prSet presAssocID="{A1D1AB5F-9F22-44A7-8425-47853414073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7AFE3B3-D1B4-446E-81B4-34B6C261FAC2}" type="pres">
      <dgm:prSet presAssocID="{AF59D2FB-FBF5-475C-A2E0-68737C3B4BD5}" presName="spacer" presStyleCnt="0"/>
      <dgm:spPr/>
    </dgm:pt>
    <dgm:pt modelId="{E6C69DD4-24B8-46FB-AEE2-00489A95D30B}" type="pres">
      <dgm:prSet presAssocID="{628FBFC6-EE85-4338-9EA6-D99450803C1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D2F271B-CB7E-407E-BDF4-9FEE11CAE01D}" type="pres">
      <dgm:prSet presAssocID="{45751B47-931B-4733-A496-B7A03D84CE5B}" presName="spacer" presStyleCnt="0"/>
      <dgm:spPr/>
    </dgm:pt>
    <dgm:pt modelId="{C4E604FA-E458-49F2-BDEF-926564AF671B}" type="pres">
      <dgm:prSet presAssocID="{101CDBBE-E2CB-4ACD-8E4C-1AFA52ADA23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AF60A07-854F-422D-B427-2455DC664F92}" type="presOf" srcId="{A1D1AB5F-9F22-44A7-8425-478534140730}" destId="{3FAC6C69-0C7E-47D7-8D02-C4567B7ED8C5}" srcOrd="0" destOrd="0" presId="urn:microsoft.com/office/officeart/2005/8/layout/vList2"/>
    <dgm:cxn modelId="{08DFEF08-1AAF-4F87-B18D-E5CCB8C189BE}" srcId="{C9333195-12F2-4907-8196-B7D0AE275265}" destId="{628FBFC6-EE85-4338-9EA6-D99450803C13}" srcOrd="4" destOrd="0" parTransId="{948B668C-12C7-40C3-9D8F-783782D6E071}" sibTransId="{45751B47-931B-4733-A496-B7A03D84CE5B}"/>
    <dgm:cxn modelId="{EF190418-790E-4E58-A45B-D7B2FFFC431A}" srcId="{C9333195-12F2-4907-8196-B7D0AE275265}" destId="{3866560A-9091-4AB1-8A67-62AB349F3D93}" srcOrd="2" destOrd="0" parTransId="{07D3A83D-2C69-434F-9217-E02BABDEEA41}" sibTransId="{2E2925E5-4352-4D9B-9619-297E9B7743B4}"/>
    <dgm:cxn modelId="{44EF2975-A3E6-4F4C-B800-C9F8DBA9850E}" type="presOf" srcId="{101CDBBE-E2CB-4ACD-8E4C-1AFA52ADA23C}" destId="{C4E604FA-E458-49F2-BDEF-926564AF671B}" srcOrd="0" destOrd="0" presId="urn:microsoft.com/office/officeart/2005/8/layout/vList2"/>
    <dgm:cxn modelId="{47075C94-6367-4526-8C8B-F89E88E4B30C}" srcId="{C9333195-12F2-4907-8196-B7D0AE275265}" destId="{26FA9636-1580-47BB-8289-8F73CD922641}" srcOrd="1" destOrd="0" parTransId="{D258D27E-31B5-4B96-A620-E205181E894A}" sibTransId="{0455C9D4-1779-4B0E-B1F7-99A513FEDE94}"/>
    <dgm:cxn modelId="{8B4DF89A-2C2D-49E9-9DB0-13735AACD4A5}" srcId="{C9333195-12F2-4907-8196-B7D0AE275265}" destId="{8BB848A3-4C6F-4887-9DBC-E0B332425971}" srcOrd="0" destOrd="0" parTransId="{DE9D15BD-9E31-49EB-ADB4-C1CB1032E707}" sibTransId="{496EC1AE-6D0A-43A1-8296-CA5006CFAE76}"/>
    <dgm:cxn modelId="{C64BDDA0-9FD3-4D0C-B446-C170281AB166}" type="presOf" srcId="{8BB848A3-4C6F-4887-9DBC-E0B332425971}" destId="{B7F03036-CA22-43A2-B1AF-60144A7EF97D}" srcOrd="0" destOrd="0" presId="urn:microsoft.com/office/officeart/2005/8/layout/vList2"/>
    <dgm:cxn modelId="{33ACEDA0-DC96-443C-8296-70FC1A566478}" srcId="{C9333195-12F2-4907-8196-B7D0AE275265}" destId="{A1D1AB5F-9F22-44A7-8425-478534140730}" srcOrd="3" destOrd="0" parTransId="{A66385F4-26EB-4FA3-97CB-0E5E032D5E59}" sibTransId="{AF59D2FB-FBF5-475C-A2E0-68737C3B4BD5}"/>
    <dgm:cxn modelId="{6BBC4FA1-36A3-4706-9A7F-F6A7A8E4919C}" type="presOf" srcId="{C9333195-12F2-4907-8196-B7D0AE275265}" destId="{8156BC0A-05BF-4AAD-8969-5EC2068903FB}" srcOrd="0" destOrd="0" presId="urn:microsoft.com/office/officeart/2005/8/layout/vList2"/>
    <dgm:cxn modelId="{2A126EBC-DF67-4C25-9548-92D693369B7C}" type="presOf" srcId="{26FA9636-1580-47BB-8289-8F73CD922641}" destId="{CE2AA16C-1F77-4469-91C6-0D39287CCD99}" srcOrd="0" destOrd="0" presId="urn:microsoft.com/office/officeart/2005/8/layout/vList2"/>
    <dgm:cxn modelId="{2DA171D9-422D-45D4-9E46-37849D3648A5}" type="presOf" srcId="{628FBFC6-EE85-4338-9EA6-D99450803C13}" destId="{E6C69DD4-24B8-46FB-AEE2-00489A95D30B}" srcOrd="0" destOrd="0" presId="urn:microsoft.com/office/officeart/2005/8/layout/vList2"/>
    <dgm:cxn modelId="{326090DE-3DCA-4A3B-8487-3A12EA993150}" srcId="{C9333195-12F2-4907-8196-B7D0AE275265}" destId="{101CDBBE-E2CB-4ACD-8E4C-1AFA52ADA23C}" srcOrd="5" destOrd="0" parTransId="{BC4D8D51-F0F5-49F7-8764-89BEE483A2CD}" sibTransId="{54CAB46B-7596-4E4B-8051-A214FB0462F4}"/>
    <dgm:cxn modelId="{E17FD1E5-F89A-492C-96B3-2EE57B34C9E0}" type="presOf" srcId="{3866560A-9091-4AB1-8A67-62AB349F3D93}" destId="{B9B67802-18F2-42F8-B9F5-BB368BB1F2A4}" srcOrd="0" destOrd="0" presId="urn:microsoft.com/office/officeart/2005/8/layout/vList2"/>
    <dgm:cxn modelId="{51840C32-A5DB-431D-A232-D339B8695381}" type="presParOf" srcId="{8156BC0A-05BF-4AAD-8969-5EC2068903FB}" destId="{B7F03036-CA22-43A2-B1AF-60144A7EF97D}" srcOrd="0" destOrd="0" presId="urn:microsoft.com/office/officeart/2005/8/layout/vList2"/>
    <dgm:cxn modelId="{E19D0C87-3C01-4B33-B457-AF8428B02C97}" type="presParOf" srcId="{8156BC0A-05BF-4AAD-8969-5EC2068903FB}" destId="{C7F1FF83-E507-4D8A-8F15-E307FDF7E973}" srcOrd="1" destOrd="0" presId="urn:microsoft.com/office/officeart/2005/8/layout/vList2"/>
    <dgm:cxn modelId="{BD5F715D-21F1-47AC-88A8-FA4E7DE86586}" type="presParOf" srcId="{8156BC0A-05BF-4AAD-8969-5EC2068903FB}" destId="{CE2AA16C-1F77-4469-91C6-0D39287CCD99}" srcOrd="2" destOrd="0" presId="urn:microsoft.com/office/officeart/2005/8/layout/vList2"/>
    <dgm:cxn modelId="{B26791DA-9B83-4699-A0FD-C0F6577F2117}" type="presParOf" srcId="{8156BC0A-05BF-4AAD-8969-5EC2068903FB}" destId="{08D67D39-89FD-4E80-BB5A-2B1A9B253AE7}" srcOrd="3" destOrd="0" presId="urn:microsoft.com/office/officeart/2005/8/layout/vList2"/>
    <dgm:cxn modelId="{D6AEB1EE-955A-419F-8836-4DABCE9FFC46}" type="presParOf" srcId="{8156BC0A-05BF-4AAD-8969-5EC2068903FB}" destId="{B9B67802-18F2-42F8-B9F5-BB368BB1F2A4}" srcOrd="4" destOrd="0" presId="urn:microsoft.com/office/officeart/2005/8/layout/vList2"/>
    <dgm:cxn modelId="{312FBD20-0DE9-4BD3-AA63-1F557F0FB407}" type="presParOf" srcId="{8156BC0A-05BF-4AAD-8969-5EC2068903FB}" destId="{0FF7E7EA-26EE-4EB6-9258-AE3183FA04AD}" srcOrd="5" destOrd="0" presId="urn:microsoft.com/office/officeart/2005/8/layout/vList2"/>
    <dgm:cxn modelId="{41F475C9-3EE1-4F6F-98C1-991F9EADA8E9}" type="presParOf" srcId="{8156BC0A-05BF-4AAD-8969-5EC2068903FB}" destId="{3FAC6C69-0C7E-47D7-8D02-C4567B7ED8C5}" srcOrd="6" destOrd="0" presId="urn:microsoft.com/office/officeart/2005/8/layout/vList2"/>
    <dgm:cxn modelId="{9C088106-4966-437F-949B-5CC3F18E27F2}" type="presParOf" srcId="{8156BC0A-05BF-4AAD-8969-5EC2068903FB}" destId="{C7AFE3B3-D1B4-446E-81B4-34B6C261FAC2}" srcOrd="7" destOrd="0" presId="urn:microsoft.com/office/officeart/2005/8/layout/vList2"/>
    <dgm:cxn modelId="{E9F3AAA3-3351-44F1-B08D-ADE6F2214303}" type="presParOf" srcId="{8156BC0A-05BF-4AAD-8969-5EC2068903FB}" destId="{E6C69DD4-24B8-46FB-AEE2-00489A95D30B}" srcOrd="8" destOrd="0" presId="urn:microsoft.com/office/officeart/2005/8/layout/vList2"/>
    <dgm:cxn modelId="{01C42A1B-CAF2-40F4-87A8-4E8462C7E430}" type="presParOf" srcId="{8156BC0A-05BF-4AAD-8969-5EC2068903FB}" destId="{7D2F271B-CB7E-407E-BDF4-9FEE11CAE01D}" srcOrd="9" destOrd="0" presId="urn:microsoft.com/office/officeart/2005/8/layout/vList2"/>
    <dgm:cxn modelId="{2635A722-1247-464E-99B0-589AAE4C3ADA}" type="presParOf" srcId="{8156BC0A-05BF-4AAD-8969-5EC2068903FB}" destId="{C4E604FA-E458-49F2-BDEF-926564AF671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6F3D2-C81B-4E9A-A281-71E1A2534216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224453-5A34-4913-A8E4-F9BA45A17B8E}">
      <dgm:prSet/>
      <dgm:spPr/>
      <dgm:t>
        <a:bodyPr/>
        <a:lstStyle/>
        <a:p>
          <a:r>
            <a:rPr lang="en-GB"/>
            <a:t>Residents of care homes within the boroughs of Sutton or Merton who present with behavioural and psychological symptoms of dementia (no age criteria)</a:t>
          </a:r>
          <a:endParaRPr lang="en-US"/>
        </a:p>
      </dgm:t>
    </dgm:pt>
    <dgm:pt modelId="{45EFFF4C-2BF3-460A-98D7-C9B788DC2DDB}" type="parTrans" cxnId="{33A1712F-6407-47FA-9E57-0E57CAECCA78}">
      <dgm:prSet/>
      <dgm:spPr/>
      <dgm:t>
        <a:bodyPr/>
        <a:lstStyle/>
        <a:p>
          <a:endParaRPr lang="en-US"/>
        </a:p>
      </dgm:t>
    </dgm:pt>
    <dgm:pt modelId="{9B0F8217-EAF4-4594-BA8A-51D036F19B84}" type="sibTrans" cxnId="{33A1712F-6407-47FA-9E57-0E57CAECCA78}">
      <dgm:prSet/>
      <dgm:spPr/>
      <dgm:t>
        <a:bodyPr/>
        <a:lstStyle/>
        <a:p>
          <a:endParaRPr lang="en-US"/>
        </a:p>
      </dgm:t>
    </dgm:pt>
    <dgm:pt modelId="{2078E848-2FAB-4D56-B9AE-5B1D7348B36F}">
      <dgm:prSet/>
      <dgm:spPr/>
      <dgm:t>
        <a:bodyPr/>
        <a:lstStyle/>
        <a:p>
          <a:r>
            <a:rPr lang="en-GB"/>
            <a:t>Residents in specialist CB placements, funded by the CCG – case by case decision. (some homes just outside borough)</a:t>
          </a:r>
          <a:endParaRPr lang="en-US"/>
        </a:p>
      </dgm:t>
    </dgm:pt>
    <dgm:pt modelId="{1F0C4C82-73CA-4146-83F7-0B04C19A8490}" type="parTrans" cxnId="{0367364D-BD27-4621-8CB2-AE0B10722991}">
      <dgm:prSet/>
      <dgm:spPr/>
      <dgm:t>
        <a:bodyPr/>
        <a:lstStyle/>
        <a:p>
          <a:endParaRPr lang="en-US"/>
        </a:p>
      </dgm:t>
    </dgm:pt>
    <dgm:pt modelId="{58525B88-A733-4C4D-AC64-6FD1894D8C7D}" type="sibTrans" cxnId="{0367364D-BD27-4621-8CB2-AE0B10722991}">
      <dgm:prSet/>
      <dgm:spPr/>
      <dgm:t>
        <a:bodyPr/>
        <a:lstStyle/>
        <a:p>
          <a:endParaRPr lang="en-US"/>
        </a:p>
      </dgm:t>
    </dgm:pt>
    <dgm:pt modelId="{856B8C7B-098B-4B67-8322-A5A7DAB9A4CD}">
      <dgm:prSet/>
      <dgm:spPr/>
      <dgm:t>
        <a:bodyPr/>
        <a:lstStyle/>
        <a:p>
          <a:r>
            <a:rPr lang="en-GB"/>
            <a:t>Residents in care homes (Sutton and Merton) who are 75+ and without dementia but presenting with mental health/behavioural difficulties which staff are finding challenging to manage (case by case decision)</a:t>
          </a:r>
          <a:endParaRPr lang="en-US"/>
        </a:p>
      </dgm:t>
    </dgm:pt>
    <dgm:pt modelId="{350EF8AB-1F8E-4A01-92BA-6CC10D18860E}" type="parTrans" cxnId="{D1BF11CA-E697-4805-9D9C-3D09AB1834EF}">
      <dgm:prSet/>
      <dgm:spPr/>
      <dgm:t>
        <a:bodyPr/>
        <a:lstStyle/>
        <a:p>
          <a:endParaRPr lang="en-US"/>
        </a:p>
      </dgm:t>
    </dgm:pt>
    <dgm:pt modelId="{00601B93-6CF1-4B7A-825B-2B6DAB051819}" type="sibTrans" cxnId="{D1BF11CA-E697-4805-9D9C-3D09AB1834EF}">
      <dgm:prSet/>
      <dgm:spPr/>
      <dgm:t>
        <a:bodyPr/>
        <a:lstStyle/>
        <a:p>
          <a:endParaRPr lang="en-US"/>
        </a:p>
      </dgm:t>
    </dgm:pt>
    <dgm:pt modelId="{EC39F3E8-CC43-49EE-9AA3-4CA1B71B4E60}" type="pres">
      <dgm:prSet presAssocID="{6B56F3D2-C81B-4E9A-A281-71E1A2534216}" presName="diagram" presStyleCnt="0">
        <dgm:presLayoutVars>
          <dgm:dir/>
          <dgm:resizeHandles val="exact"/>
        </dgm:presLayoutVars>
      </dgm:prSet>
      <dgm:spPr/>
    </dgm:pt>
    <dgm:pt modelId="{7792BF92-F156-4FA1-BEDF-FAB8E4C77468}" type="pres">
      <dgm:prSet presAssocID="{D2224453-5A34-4913-A8E4-F9BA45A17B8E}" presName="node" presStyleLbl="node1" presStyleIdx="0" presStyleCnt="3">
        <dgm:presLayoutVars>
          <dgm:bulletEnabled val="1"/>
        </dgm:presLayoutVars>
      </dgm:prSet>
      <dgm:spPr/>
    </dgm:pt>
    <dgm:pt modelId="{AF58877A-CEDE-40B0-9C19-FF0CB7021D39}" type="pres">
      <dgm:prSet presAssocID="{9B0F8217-EAF4-4594-BA8A-51D036F19B84}" presName="sibTrans" presStyleCnt="0"/>
      <dgm:spPr/>
    </dgm:pt>
    <dgm:pt modelId="{D0CF2177-9F64-43D2-8091-87B67C8593C4}" type="pres">
      <dgm:prSet presAssocID="{2078E848-2FAB-4D56-B9AE-5B1D7348B36F}" presName="node" presStyleLbl="node1" presStyleIdx="1" presStyleCnt="3">
        <dgm:presLayoutVars>
          <dgm:bulletEnabled val="1"/>
        </dgm:presLayoutVars>
      </dgm:prSet>
      <dgm:spPr/>
    </dgm:pt>
    <dgm:pt modelId="{5901005A-85AD-4682-8233-1AFC38977487}" type="pres">
      <dgm:prSet presAssocID="{58525B88-A733-4C4D-AC64-6FD1894D8C7D}" presName="sibTrans" presStyleCnt="0"/>
      <dgm:spPr/>
    </dgm:pt>
    <dgm:pt modelId="{5F83B5AE-4065-4AB4-82F3-9AD30258ED66}" type="pres">
      <dgm:prSet presAssocID="{856B8C7B-098B-4B67-8322-A5A7DAB9A4CD}" presName="node" presStyleLbl="node1" presStyleIdx="2" presStyleCnt="3">
        <dgm:presLayoutVars>
          <dgm:bulletEnabled val="1"/>
        </dgm:presLayoutVars>
      </dgm:prSet>
      <dgm:spPr/>
    </dgm:pt>
  </dgm:ptLst>
  <dgm:cxnLst>
    <dgm:cxn modelId="{70338426-6607-44B5-A40F-92201F5CFCB3}" type="presOf" srcId="{6B56F3D2-C81B-4E9A-A281-71E1A2534216}" destId="{EC39F3E8-CC43-49EE-9AA3-4CA1B71B4E60}" srcOrd="0" destOrd="0" presId="urn:microsoft.com/office/officeart/2005/8/layout/default"/>
    <dgm:cxn modelId="{33A1712F-6407-47FA-9E57-0E57CAECCA78}" srcId="{6B56F3D2-C81B-4E9A-A281-71E1A2534216}" destId="{D2224453-5A34-4913-A8E4-F9BA45A17B8E}" srcOrd="0" destOrd="0" parTransId="{45EFFF4C-2BF3-460A-98D7-C9B788DC2DDB}" sibTransId="{9B0F8217-EAF4-4594-BA8A-51D036F19B84}"/>
    <dgm:cxn modelId="{0367364D-BD27-4621-8CB2-AE0B10722991}" srcId="{6B56F3D2-C81B-4E9A-A281-71E1A2534216}" destId="{2078E848-2FAB-4D56-B9AE-5B1D7348B36F}" srcOrd="1" destOrd="0" parTransId="{1F0C4C82-73CA-4146-83F7-0B04C19A8490}" sibTransId="{58525B88-A733-4C4D-AC64-6FD1894D8C7D}"/>
    <dgm:cxn modelId="{0EC5F8A3-DC02-4A28-B495-3745CA0ECFFE}" type="presOf" srcId="{856B8C7B-098B-4B67-8322-A5A7DAB9A4CD}" destId="{5F83B5AE-4065-4AB4-82F3-9AD30258ED66}" srcOrd="0" destOrd="0" presId="urn:microsoft.com/office/officeart/2005/8/layout/default"/>
    <dgm:cxn modelId="{C89EFDA4-8075-4042-8810-F8306C38CDE7}" type="presOf" srcId="{D2224453-5A34-4913-A8E4-F9BA45A17B8E}" destId="{7792BF92-F156-4FA1-BEDF-FAB8E4C77468}" srcOrd="0" destOrd="0" presId="urn:microsoft.com/office/officeart/2005/8/layout/default"/>
    <dgm:cxn modelId="{D1BF11CA-E697-4805-9D9C-3D09AB1834EF}" srcId="{6B56F3D2-C81B-4E9A-A281-71E1A2534216}" destId="{856B8C7B-098B-4B67-8322-A5A7DAB9A4CD}" srcOrd="2" destOrd="0" parTransId="{350EF8AB-1F8E-4A01-92BA-6CC10D18860E}" sibTransId="{00601B93-6CF1-4B7A-825B-2B6DAB051819}"/>
    <dgm:cxn modelId="{02F393DA-FF78-4AF8-BA3F-F37A5036E680}" type="presOf" srcId="{2078E848-2FAB-4D56-B9AE-5B1D7348B36F}" destId="{D0CF2177-9F64-43D2-8091-87B67C8593C4}" srcOrd="0" destOrd="0" presId="urn:microsoft.com/office/officeart/2005/8/layout/default"/>
    <dgm:cxn modelId="{4E24A213-FCB8-43D3-A385-B1EE2CC19726}" type="presParOf" srcId="{EC39F3E8-CC43-49EE-9AA3-4CA1B71B4E60}" destId="{7792BF92-F156-4FA1-BEDF-FAB8E4C77468}" srcOrd="0" destOrd="0" presId="urn:microsoft.com/office/officeart/2005/8/layout/default"/>
    <dgm:cxn modelId="{6776DF29-91E2-4C53-815C-6F8B7B7776E7}" type="presParOf" srcId="{EC39F3E8-CC43-49EE-9AA3-4CA1B71B4E60}" destId="{AF58877A-CEDE-40B0-9C19-FF0CB7021D39}" srcOrd="1" destOrd="0" presId="urn:microsoft.com/office/officeart/2005/8/layout/default"/>
    <dgm:cxn modelId="{6A76A21B-55E0-4591-B41A-59B97BB4FE13}" type="presParOf" srcId="{EC39F3E8-CC43-49EE-9AA3-4CA1B71B4E60}" destId="{D0CF2177-9F64-43D2-8091-87B67C8593C4}" srcOrd="2" destOrd="0" presId="urn:microsoft.com/office/officeart/2005/8/layout/default"/>
    <dgm:cxn modelId="{E40D7DB5-BE76-470F-8A4F-AC7F419CDDCF}" type="presParOf" srcId="{EC39F3E8-CC43-49EE-9AA3-4CA1B71B4E60}" destId="{5901005A-85AD-4682-8233-1AFC38977487}" srcOrd="3" destOrd="0" presId="urn:microsoft.com/office/officeart/2005/8/layout/default"/>
    <dgm:cxn modelId="{F8E0668D-22BF-471E-A3E3-8C89AE42492C}" type="presParOf" srcId="{EC39F3E8-CC43-49EE-9AA3-4CA1B71B4E60}" destId="{5F83B5AE-4065-4AB4-82F3-9AD30258ED6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8B84CE-DD91-44F6-A77E-1BB313E7D35D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F6558F1-0B96-44A7-99F9-A28AFD65BBDC}">
      <dgm:prSet/>
      <dgm:spPr/>
      <dgm:t>
        <a:bodyPr/>
        <a:lstStyle/>
        <a:p>
          <a:r>
            <a:rPr lang="en-GB"/>
            <a:t>Residents of care homes outside of the boroughs of Sutton or Merton. </a:t>
          </a:r>
          <a:endParaRPr lang="en-US"/>
        </a:p>
      </dgm:t>
    </dgm:pt>
    <dgm:pt modelId="{36A9F768-B9B2-4FD4-83B3-37A678DE3EE9}" type="parTrans" cxnId="{DEA72B02-CE37-4296-82F8-C4E19C09A9AF}">
      <dgm:prSet/>
      <dgm:spPr/>
      <dgm:t>
        <a:bodyPr/>
        <a:lstStyle/>
        <a:p>
          <a:endParaRPr lang="en-US"/>
        </a:p>
      </dgm:t>
    </dgm:pt>
    <dgm:pt modelId="{29B7E078-9232-40DA-BD3E-951BF47C6693}" type="sibTrans" cxnId="{DEA72B02-CE37-4296-82F8-C4E19C09A9AF}">
      <dgm:prSet/>
      <dgm:spPr/>
      <dgm:t>
        <a:bodyPr/>
        <a:lstStyle/>
        <a:p>
          <a:endParaRPr lang="en-US"/>
        </a:p>
      </dgm:t>
    </dgm:pt>
    <dgm:pt modelId="{7239830D-E2A4-44C7-9853-22570FDF19EF}">
      <dgm:prSet/>
      <dgm:spPr/>
      <dgm:t>
        <a:bodyPr/>
        <a:lstStyle/>
        <a:p>
          <a:r>
            <a:rPr lang="en-GB"/>
            <a:t>Residents with traumatic brain injury (eg: head injury, Infections) without progressive neurodegeneration. </a:t>
          </a:r>
          <a:endParaRPr lang="en-US"/>
        </a:p>
      </dgm:t>
    </dgm:pt>
    <dgm:pt modelId="{B0FA02F5-10C8-4E17-B15B-D6500A566B1A}" type="parTrans" cxnId="{C0FD46CA-F593-4DCA-9D50-E6D769EAEFFD}">
      <dgm:prSet/>
      <dgm:spPr/>
      <dgm:t>
        <a:bodyPr/>
        <a:lstStyle/>
        <a:p>
          <a:endParaRPr lang="en-US"/>
        </a:p>
      </dgm:t>
    </dgm:pt>
    <dgm:pt modelId="{9635A5D5-FE4F-4957-8FE0-3D1FDF6C72FA}" type="sibTrans" cxnId="{C0FD46CA-F593-4DCA-9D50-E6D769EAEFFD}">
      <dgm:prSet/>
      <dgm:spPr/>
      <dgm:t>
        <a:bodyPr/>
        <a:lstStyle/>
        <a:p>
          <a:endParaRPr lang="en-US"/>
        </a:p>
      </dgm:t>
    </dgm:pt>
    <dgm:pt modelId="{1B7EBCCE-B37D-4E4D-8066-77386F4E47A1}">
      <dgm:prSet/>
      <dgm:spPr/>
      <dgm:t>
        <a:bodyPr/>
        <a:lstStyle/>
        <a:p>
          <a:r>
            <a:rPr lang="en-GB"/>
            <a:t>Residents with suspected acute confusional state.</a:t>
          </a:r>
          <a:endParaRPr lang="en-US"/>
        </a:p>
      </dgm:t>
    </dgm:pt>
    <dgm:pt modelId="{A50C0741-1689-4ABA-82DD-BBB655F29B20}" type="parTrans" cxnId="{2A567C41-C0FA-4FD3-9BC8-98A5FE26B5CB}">
      <dgm:prSet/>
      <dgm:spPr/>
      <dgm:t>
        <a:bodyPr/>
        <a:lstStyle/>
        <a:p>
          <a:endParaRPr lang="en-US"/>
        </a:p>
      </dgm:t>
    </dgm:pt>
    <dgm:pt modelId="{15FA74DB-8303-4CC8-A150-D260D649CE85}" type="sibTrans" cxnId="{2A567C41-C0FA-4FD3-9BC8-98A5FE26B5CB}">
      <dgm:prSet/>
      <dgm:spPr/>
      <dgm:t>
        <a:bodyPr/>
        <a:lstStyle/>
        <a:p>
          <a:endParaRPr lang="en-US"/>
        </a:p>
      </dgm:t>
    </dgm:pt>
    <dgm:pt modelId="{FA46E4F3-2ABB-4CC2-BE78-000330E118B5}">
      <dgm:prSet/>
      <dgm:spPr/>
      <dgm:t>
        <a:bodyPr/>
        <a:lstStyle/>
        <a:p>
          <a:r>
            <a:rPr lang="en-GB"/>
            <a:t>Clients with dementia and CB who are currently living in their own homes. (CBS will provide consultation to the CMHT on a case by case basis)</a:t>
          </a:r>
          <a:endParaRPr lang="en-US"/>
        </a:p>
      </dgm:t>
    </dgm:pt>
    <dgm:pt modelId="{39252293-C236-446B-991A-63467762B742}" type="parTrans" cxnId="{84B96298-9575-4821-8EDF-BAFE68ACFB2F}">
      <dgm:prSet/>
      <dgm:spPr/>
      <dgm:t>
        <a:bodyPr/>
        <a:lstStyle/>
        <a:p>
          <a:endParaRPr lang="en-US"/>
        </a:p>
      </dgm:t>
    </dgm:pt>
    <dgm:pt modelId="{CE0EDD9D-019A-4F7E-8572-C45ED1363E20}" type="sibTrans" cxnId="{84B96298-9575-4821-8EDF-BAFE68ACFB2F}">
      <dgm:prSet/>
      <dgm:spPr/>
      <dgm:t>
        <a:bodyPr/>
        <a:lstStyle/>
        <a:p>
          <a:endParaRPr lang="en-US"/>
        </a:p>
      </dgm:t>
    </dgm:pt>
    <dgm:pt modelId="{C966550E-D61D-47D5-AF0E-5B3E0C786A5E}">
      <dgm:prSet/>
      <dgm:spPr/>
      <dgm:t>
        <a:bodyPr/>
        <a:lstStyle/>
        <a:p>
          <a:r>
            <a:rPr lang="en-GB"/>
            <a:t>Residents under the age of 75 with enduring functional mental health problems but with no (or suspected) dementia (as per OPCMHT eligibility criteria) </a:t>
          </a:r>
          <a:endParaRPr lang="en-US"/>
        </a:p>
      </dgm:t>
    </dgm:pt>
    <dgm:pt modelId="{C8AF0306-B6EF-4659-8C27-B02D39015503}" type="parTrans" cxnId="{9F065114-B8CF-42F0-80F3-452A599102E3}">
      <dgm:prSet/>
      <dgm:spPr/>
      <dgm:t>
        <a:bodyPr/>
        <a:lstStyle/>
        <a:p>
          <a:endParaRPr lang="en-US"/>
        </a:p>
      </dgm:t>
    </dgm:pt>
    <dgm:pt modelId="{24949EA0-D32B-42E2-9425-C8FDBEED677E}" type="sibTrans" cxnId="{9F065114-B8CF-42F0-80F3-452A599102E3}">
      <dgm:prSet/>
      <dgm:spPr/>
      <dgm:t>
        <a:bodyPr/>
        <a:lstStyle/>
        <a:p>
          <a:endParaRPr lang="en-US"/>
        </a:p>
      </dgm:t>
    </dgm:pt>
    <dgm:pt modelId="{D044F570-3C32-4361-81AF-94293729133C}" type="pres">
      <dgm:prSet presAssocID="{B38B84CE-DD91-44F6-A77E-1BB313E7D35D}" presName="diagram" presStyleCnt="0">
        <dgm:presLayoutVars>
          <dgm:dir/>
          <dgm:resizeHandles val="exact"/>
        </dgm:presLayoutVars>
      </dgm:prSet>
      <dgm:spPr/>
    </dgm:pt>
    <dgm:pt modelId="{A40061D7-87FA-49A7-8EBF-C1EAF2094B69}" type="pres">
      <dgm:prSet presAssocID="{CF6558F1-0B96-44A7-99F9-A28AFD65BBDC}" presName="node" presStyleLbl="node1" presStyleIdx="0" presStyleCnt="5">
        <dgm:presLayoutVars>
          <dgm:bulletEnabled val="1"/>
        </dgm:presLayoutVars>
      </dgm:prSet>
      <dgm:spPr/>
    </dgm:pt>
    <dgm:pt modelId="{40CA23D4-FB7C-4967-96B8-017FBEC1E0BF}" type="pres">
      <dgm:prSet presAssocID="{29B7E078-9232-40DA-BD3E-951BF47C6693}" presName="sibTrans" presStyleCnt="0"/>
      <dgm:spPr/>
    </dgm:pt>
    <dgm:pt modelId="{A1C8935B-5669-496E-A5C5-CA31534123A3}" type="pres">
      <dgm:prSet presAssocID="{7239830D-E2A4-44C7-9853-22570FDF19EF}" presName="node" presStyleLbl="node1" presStyleIdx="1" presStyleCnt="5">
        <dgm:presLayoutVars>
          <dgm:bulletEnabled val="1"/>
        </dgm:presLayoutVars>
      </dgm:prSet>
      <dgm:spPr/>
    </dgm:pt>
    <dgm:pt modelId="{80172D9B-CF91-48E3-87DB-FD6DB1E69C78}" type="pres">
      <dgm:prSet presAssocID="{9635A5D5-FE4F-4957-8FE0-3D1FDF6C72FA}" presName="sibTrans" presStyleCnt="0"/>
      <dgm:spPr/>
    </dgm:pt>
    <dgm:pt modelId="{59F6B632-C759-4935-9299-7640C5B4EB70}" type="pres">
      <dgm:prSet presAssocID="{1B7EBCCE-B37D-4E4D-8066-77386F4E47A1}" presName="node" presStyleLbl="node1" presStyleIdx="2" presStyleCnt="5">
        <dgm:presLayoutVars>
          <dgm:bulletEnabled val="1"/>
        </dgm:presLayoutVars>
      </dgm:prSet>
      <dgm:spPr/>
    </dgm:pt>
    <dgm:pt modelId="{A027123C-1010-464A-A18F-B07CD15AFC01}" type="pres">
      <dgm:prSet presAssocID="{15FA74DB-8303-4CC8-A150-D260D649CE85}" presName="sibTrans" presStyleCnt="0"/>
      <dgm:spPr/>
    </dgm:pt>
    <dgm:pt modelId="{F587C83D-D6A2-455F-BA02-9E7342F356C5}" type="pres">
      <dgm:prSet presAssocID="{FA46E4F3-2ABB-4CC2-BE78-000330E118B5}" presName="node" presStyleLbl="node1" presStyleIdx="3" presStyleCnt="5">
        <dgm:presLayoutVars>
          <dgm:bulletEnabled val="1"/>
        </dgm:presLayoutVars>
      </dgm:prSet>
      <dgm:spPr/>
    </dgm:pt>
    <dgm:pt modelId="{37A57FC0-5FEC-44DE-83E0-4DBDE97923A2}" type="pres">
      <dgm:prSet presAssocID="{CE0EDD9D-019A-4F7E-8572-C45ED1363E20}" presName="sibTrans" presStyleCnt="0"/>
      <dgm:spPr/>
    </dgm:pt>
    <dgm:pt modelId="{7DBB7173-7B12-4607-995B-07EFFF35B331}" type="pres">
      <dgm:prSet presAssocID="{C966550E-D61D-47D5-AF0E-5B3E0C786A5E}" presName="node" presStyleLbl="node1" presStyleIdx="4" presStyleCnt="5">
        <dgm:presLayoutVars>
          <dgm:bulletEnabled val="1"/>
        </dgm:presLayoutVars>
      </dgm:prSet>
      <dgm:spPr/>
    </dgm:pt>
  </dgm:ptLst>
  <dgm:cxnLst>
    <dgm:cxn modelId="{DEA72B02-CE37-4296-82F8-C4E19C09A9AF}" srcId="{B38B84CE-DD91-44F6-A77E-1BB313E7D35D}" destId="{CF6558F1-0B96-44A7-99F9-A28AFD65BBDC}" srcOrd="0" destOrd="0" parTransId="{36A9F768-B9B2-4FD4-83B3-37A678DE3EE9}" sibTransId="{29B7E078-9232-40DA-BD3E-951BF47C6693}"/>
    <dgm:cxn modelId="{9F065114-B8CF-42F0-80F3-452A599102E3}" srcId="{B38B84CE-DD91-44F6-A77E-1BB313E7D35D}" destId="{C966550E-D61D-47D5-AF0E-5B3E0C786A5E}" srcOrd="4" destOrd="0" parTransId="{C8AF0306-B6EF-4659-8C27-B02D39015503}" sibTransId="{24949EA0-D32B-42E2-9425-C8FDBEED677E}"/>
    <dgm:cxn modelId="{38BC7322-B87D-4D59-875F-7485453355FC}" type="presOf" srcId="{1B7EBCCE-B37D-4E4D-8066-77386F4E47A1}" destId="{59F6B632-C759-4935-9299-7640C5B4EB70}" srcOrd="0" destOrd="0" presId="urn:microsoft.com/office/officeart/2005/8/layout/default"/>
    <dgm:cxn modelId="{F9E7AF22-AD8F-4769-BE85-391F6DA32C5C}" type="presOf" srcId="{B38B84CE-DD91-44F6-A77E-1BB313E7D35D}" destId="{D044F570-3C32-4361-81AF-94293729133C}" srcOrd="0" destOrd="0" presId="urn:microsoft.com/office/officeart/2005/8/layout/default"/>
    <dgm:cxn modelId="{00BD2A24-F715-409E-8576-48B79342673F}" type="presOf" srcId="{FA46E4F3-2ABB-4CC2-BE78-000330E118B5}" destId="{F587C83D-D6A2-455F-BA02-9E7342F356C5}" srcOrd="0" destOrd="0" presId="urn:microsoft.com/office/officeart/2005/8/layout/default"/>
    <dgm:cxn modelId="{2A567C41-C0FA-4FD3-9BC8-98A5FE26B5CB}" srcId="{B38B84CE-DD91-44F6-A77E-1BB313E7D35D}" destId="{1B7EBCCE-B37D-4E4D-8066-77386F4E47A1}" srcOrd="2" destOrd="0" parTransId="{A50C0741-1689-4ABA-82DD-BBB655F29B20}" sibTransId="{15FA74DB-8303-4CC8-A150-D260D649CE85}"/>
    <dgm:cxn modelId="{5C20C46D-45A1-4827-9ABB-61B6398B630E}" type="presOf" srcId="{CF6558F1-0B96-44A7-99F9-A28AFD65BBDC}" destId="{A40061D7-87FA-49A7-8EBF-C1EAF2094B69}" srcOrd="0" destOrd="0" presId="urn:microsoft.com/office/officeart/2005/8/layout/default"/>
    <dgm:cxn modelId="{84B96298-9575-4821-8EDF-BAFE68ACFB2F}" srcId="{B38B84CE-DD91-44F6-A77E-1BB313E7D35D}" destId="{FA46E4F3-2ABB-4CC2-BE78-000330E118B5}" srcOrd="3" destOrd="0" parTransId="{39252293-C236-446B-991A-63467762B742}" sibTransId="{CE0EDD9D-019A-4F7E-8572-C45ED1363E20}"/>
    <dgm:cxn modelId="{FC3DBBC1-96E1-47AC-8154-D7BA688F7905}" type="presOf" srcId="{7239830D-E2A4-44C7-9853-22570FDF19EF}" destId="{A1C8935B-5669-496E-A5C5-CA31534123A3}" srcOrd="0" destOrd="0" presId="urn:microsoft.com/office/officeart/2005/8/layout/default"/>
    <dgm:cxn modelId="{C0FD46CA-F593-4DCA-9D50-E6D769EAEFFD}" srcId="{B38B84CE-DD91-44F6-A77E-1BB313E7D35D}" destId="{7239830D-E2A4-44C7-9853-22570FDF19EF}" srcOrd="1" destOrd="0" parTransId="{B0FA02F5-10C8-4E17-B15B-D6500A566B1A}" sibTransId="{9635A5D5-FE4F-4957-8FE0-3D1FDF6C72FA}"/>
    <dgm:cxn modelId="{591588E0-D868-4DC5-9C22-28FD633A9A40}" type="presOf" srcId="{C966550E-D61D-47D5-AF0E-5B3E0C786A5E}" destId="{7DBB7173-7B12-4607-995B-07EFFF35B331}" srcOrd="0" destOrd="0" presId="urn:microsoft.com/office/officeart/2005/8/layout/default"/>
    <dgm:cxn modelId="{9E4F867C-8660-4D87-AFE2-CE1A8D4F1D2D}" type="presParOf" srcId="{D044F570-3C32-4361-81AF-94293729133C}" destId="{A40061D7-87FA-49A7-8EBF-C1EAF2094B69}" srcOrd="0" destOrd="0" presId="urn:microsoft.com/office/officeart/2005/8/layout/default"/>
    <dgm:cxn modelId="{84CC656F-A146-4073-93CE-7C47F5AA7758}" type="presParOf" srcId="{D044F570-3C32-4361-81AF-94293729133C}" destId="{40CA23D4-FB7C-4967-96B8-017FBEC1E0BF}" srcOrd="1" destOrd="0" presId="urn:microsoft.com/office/officeart/2005/8/layout/default"/>
    <dgm:cxn modelId="{7E8B676C-B049-4A46-8E87-D3CF269F102F}" type="presParOf" srcId="{D044F570-3C32-4361-81AF-94293729133C}" destId="{A1C8935B-5669-496E-A5C5-CA31534123A3}" srcOrd="2" destOrd="0" presId="urn:microsoft.com/office/officeart/2005/8/layout/default"/>
    <dgm:cxn modelId="{7A6DF1E8-1B44-4213-A42C-DBEC32E994D0}" type="presParOf" srcId="{D044F570-3C32-4361-81AF-94293729133C}" destId="{80172D9B-CF91-48E3-87DB-FD6DB1E69C78}" srcOrd="3" destOrd="0" presId="urn:microsoft.com/office/officeart/2005/8/layout/default"/>
    <dgm:cxn modelId="{0BFDD715-BDA9-41AF-B266-A7CBD7F119DE}" type="presParOf" srcId="{D044F570-3C32-4361-81AF-94293729133C}" destId="{59F6B632-C759-4935-9299-7640C5B4EB70}" srcOrd="4" destOrd="0" presId="urn:microsoft.com/office/officeart/2005/8/layout/default"/>
    <dgm:cxn modelId="{34D85FED-788E-48EA-A84F-329A9DEF371A}" type="presParOf" srcId="{D044F570-3C32-4361-81AF-94293729133C}" destId="{A027123C-1010-464A-A18F-B07CD15AFC01}" srcOrd="5" destOrd="0" presId="urn:microsoft.com/office/officeart/2005/8/layout/default"/>
    <dgm:cxn modelId="{EEF2F6D3-2ED1-4B61-AB33-755E10C82B30}" type="presParOf" srcId="{D044F570-3C32-4361-81AF-94293729133C}" destId="{F587C83D-D6A2-455F-BA02-9E7342F356C5}" srcOrd="6" destOrd="0" presId="urn:microsoft.com/office/officeart/2005/8/layout/default"/>
    <dgm:cxn modelId="{A0E98F2D-7725-4431-AD07-785C732AF944}" type="presParOf" srcId="{D044F570-3C32-4361-81AF-94293729133C}" destId="{37A57FC0-5FEC-44DE-83E0-4DBDE97923A2}" srcOrd="7" destOrd="0" presId="urn:microsoft.com/office/officeart/2005/8/layout/default"/>
    <dgm:cxn modelId="{87FC10ED-6F40-4DEB-9E75-01D184182EE5}" type="presParOf" srcId="{D044F570-3C32-4361-81AF-94293729133C}" destId="{7DBB7173-7B12-4607-995B-07EFFF35B33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C161FB-C195-480F-9A34-C4800EBC46F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0F35F5-26F1-494D-AB97-37C4857AC7DB}">
      <dgm:prSet/>
      <dgm:spPr/>
      <dgm:t>
        <a:bodyPr/>
        <a:lstStyle/>
        <a:p>
          <a:r>
            <a:rPr lang="en-GB"/>
            <a:t>Holistic assessments and interventions to residents in care homes </a:t>
          </a:r>
          <a:endParaRPr lang="en-US"/>
        </a:p>
      </dgm:t>
    </dgm:pt>
    <dgm:pt modelId="{696D45D4-23DB-44C4-9CB9-C6D071D11B38}" type="parTrans" cxnId="{6B2D6961-D897-4219-8417-D061F1D02253}">
      <dgm:prSet/>
      <dgm:spPr/>
      <dgm:t>
        <a:bodyPr/>
        <a:lstStyle/>
        <a:p>
          <a:endParaRPr lang="en-US"/>
        </a:p>
      </dgm:t>
    </dgm:pt>
    <dgm:pt modelId="{02FFEB85-76A7-4E9B-B6C5-9BBA9A424494}" type="sibTrans" cxnId="{6B2D6961-D897-4219-8417-D061F1D02253}">
      <dgm:prSet/>
      <dgm:spPr/>
      <dgm:t>
        <a:bodyPr/>
        <a:lstStyle/>
        <a:p>
          <a:endParaRPr lang="en-US"/>
        </a:p>
      </dgm:t>
    </dgm:pt>
    <dgm:pt modelId="{9DD8FBE5-34C2-4619-9F06-EC27F2DF9DE7}">
      <dgm:prSet/>
      <dgm:spPr/>
      <dgm:t>
        <a:bodyPr/>
        <a:lstStyle/>
        <a:p>
          <a:r>
            <a:rPr lang="en-GB"/>
            <a:t>Behaviours assessed as a form of </a:t>
          </a:r>
          <a:r>
            <a:rPr lang="en-GB" u="sng"/>
            <a:t>communication or an unmet need</a:t>
          </a:r>
          <a:r>
            <a:rPr lang="en-GB"/>
            <a:t>.</a:t>
          </a:r>
          <a:endParaRPr lang="en-US"/>
        </a:p>
      </dgm:t>
    </dgm:pt>
    <dgm:pt modelId="{E48BB2F1-D7F4-4DE0-BF20-C860976AD342}" type="parTrans" cxnId="{B5881289-F856-45CA-85E1-B93138FD82B3}">
      <dgm:prSet/>
      <dgm:spPr/>
      <dgm:t>
        <a:bodyPr/>
        <a:lstStyle/>
        <a:p>
          <a:endParaRPr lang="en-US"/>
        </a:p>
      </dgm:t>
    </dgm:pt>
    <dgm:pt modelId="{21D0BED4-C548-4BD9-A717-97CA96B9EC98}" type="sibTrans" cxnId="{B5881289-F856-45CA-85E1-B93138FD82B3}">
      <dgm:prSet/>
      <dgm:spPr/>
      <dgm:t>
        <a:bodyPr/>
        <a:lstStyle/>
        <a:p>
          <a:endParaRPr lang="en-US"/>
        </a:p>
      </dgm:t>
    </dgm:pt>
    <dgm:pt modelId="{B9EB311E-D064-474D-B232-C89054F594F6}">
      <dgm:prSet/>
      <dgm:spPr/>
      <dgm:t>
        <a:bodyPr/>
        <a:lstStyle/>
        <a:p>
          <a:r>
            <a:rPr lang="en-GB"/>
            <a:t>Assist staff to understand behaviours within a biopsychosocial/ personal centred framework.</a:t>
          </a:r>
          <a:endParaRPr lang="en-US"/>
        </a:p>
      </dgm:t>
    </dgm:pt>
    <dgm:pt modelId="{D62974BA-A816-4C93-A540-743AD93F3AC9}" type="parTrans" cxnId="{E53BA326-C1F6-4732-AF78-276FCD165485}">
      <dgm:prSet/>
      <dgm:spPr/>
      <dgm:t>
        <a:bodyPr/>
        <a:lstStyle/>
        <a:p>
          <a:endParaRPr lang="en-US"/>
        </a:p>
      </dgm:t>
    </dgm:pt>
    <dgm:pt modelId="{4C01D6DB-B48D-4414-BC99-43B40DB370DE}" type="sibTrans" cxnId="{E53BA326-C1F6-4732-AF78-276FCD165485}">
      <dgm:prSet/>
      <dgm:spPr/>
      <dgm:t>
        <a:bodyPr/>
        <a:lstStyle/>
        <a:p>
          <a:endParaRPr lang="en-US"/>
        </a:p>
      </dgm:t>
    </dgm:pt>
    <dgm:pt modelId="{4D3E7956-38C7-4A1B-B190-4BEC5558565B}">
      <dgm:prSet/>
      <dgm:spPr/>
      <dgm:t>
        <a:bodyPr/>
        <a:lstStyle/>
        <a:p>
          <a:r>
            <a:rPr lang="en-GB"/>
            <a:t>Reduce the use of medication as first line treatment where possible (its not always possible) – increase the  use of psychosocial approaches/ interventions.</a:t>
          </a:r>
          <a:endParaRPr lang="en-US"/>
        </a:p>
      </dgm:t>
    </dgm:pt>
    <dgm:pt modelId="{AF5D6974-BE49-4776-9C35-649A4621E527}" type="parTrans" cxnId="{F3416547-5E23-4169-951B-386E6D0483E5}">
      <dgm:prSet/>
      <dgm:spPr/>
      <dgm:t>
        <a:bodyPr/>
        <a:lstStyle/>
        <a:p>
          <a:endParaRPr lang="en-US"/>
        </a:p>
      </dgm:t>
    </dgm:pt>
    <dgm:pt modelId="{3E43A79E-2C2C-42D5-9CD3-0CC2D0E2CCCE}" type="sibTrans" cxnId="{F3416547-5E23-4169-951B-386E6D0483E5}">
      <dgm:prSet/>
      <dgm:spPr/>
      <dgm:t>
        <a:bodyPr/>
        <a:lstStyle/>
        <a:p>
          <a:endParaRPr lang="en-US"/>
        </a:p>
      </dgm:t>
    </dgm:pt>
    <dgm:pt modelId="{AA0DA07F-6EA9-457A-9D9A-0981ED3B0A8D}">
      <dgm:prSet/>
      <dgm:spPr/>
      <dgm:t>
        <a:bodyPr/>
        <a:lstStyle/>
        <a:p>
          <a:r>
            <a:rPr lang="en-GB"/>
            <a:t>Improve overall staff skills and therefore quality of care including least restrictive care interventions</a:t>
          </a:r>
          <a:endParaRPr lang="en-US"/>
        </a:p>
      </dgm:t>
    </dgm:pt>
    <dgm:pt modelId="{A84196E0-3005-4365-95FC-EF2DB9A52A72}" type="parTrans" cxnId="{8E13F191-1283-4BE3-9B0D-8D5FD3F9BC7C}">
      <dgm:prSet/>
      <dgm:spPr/>
      <dgm:t>
        <a:bodyPr/>
        <a:lstStyle/>
        <a:p>
          <a:endParaRPr lang="en-US"/>
        </a:p>
      </dgm:t>
    </dgm:pt>
    <dgm:pt modelId="{ECAAFB85-135A-41E8-BA7B-B00A3FB75EB8}" type="sibTrans" cxnId="{8E13F191-1283-4BE3-9B0D-8D5FD3F9BC7C}">
      <dgm:prSet/>
      <dgm:spPr/>
      <dgm:t>
        <a:bodyPr/>
        <a:lstStyle/>
        <a:p>
          <a:endParaRPr lang="en-US"/>
        </a:p>
      </dgm:t>
    </dgm:pt>
    <dgm:pt modelId="{995DEC0B-8A1E-42F4-96B9-50271C11F00B}">
      <dgm:prSet/>
      <dgm:spPr/>
      <dgm:t>
        <a:bodyPr/>
        <a:lstStyle/>
        <a:p>
          <a:r>
            <a:rPr lang="en-GB"/>
            <a:t>Reduce NHS inpatient admissions and/or the need to move care homes. </a:t>
          </a:r>
          <a:endParaRPr lang="en-US"/>
        </a:p>
      </dgm:t>
    </dgm:pt>
    <dgm:pt modelId="{D6149405-CF7A-45B4-96E9-F8C2F099DC60}" type="parTrans" cxnId="{9683CA6E-AABB-4F16-A678-C2ABF50063D2}">
      <dgm:prSet/>
      <dgm:spPr/>
      <dgm:t>
        <a:bodyPr/>
        <a:lstStyle/>
        <a:p>
          <a:endParaRPr lang="en-US"/>
        </a:p>
      </dgm:t>
    </dgm:pt>
    <dgm:pt modelId="{4345AC93-2461-4E8E-8041-C50A7FFB7714}" type="sibTrans" cxnId="{9683CA6E-AABB-4F16-A678-C2ABF50063D2}">
      <dgm:prSet/>
      <dgm:spPr/>
      <dgm:t>
        <a:bodyPr/>
        <a:lstStyle/>
        <a:p>
          <a:endParaRPr lang="en-US"/>
        </a:p>
      </dgm:t>
    </dgm:pt>
    <dgm:pt modelId="{3DB7202F-AD8C-412B-A21D-540DA15D25C1}" type="pres">
      <dgm:prSet presAssocID="{9CC161FB-C195-480F-9A34-C4800EBC46FB}" presName="root" presStyleCnt="0">
        <dgm:presLayoutVars>
          <dgm:dir/>
          <dgm:resizeHandles val="exact"/>
        </dgm:presLayoutVars>
      </dgm:prSet>
      <dgm:spPr/>
    </dgm:pt>
    <dgm:pt modelId="{D9CB4211-95D2-47A0-8ED6-39D2028EE120}" type="pres">
      <dgm:prSet presAssocID="{B90F35F5-26F1-494D-AB97-37C4857AC7DB}" presName="compNode" presStyleCnt="0"/>
      <dgm:spPr/>
    </dgm:pt>
    <dgm:pt modelId="{4904B85A-9DBB-485C-A7C9-66CDCD73564A}" type="pres">
      <dgm:prSet presAssocID="{B90F35F5-26F1-494D-AB97-37C4857AC7DB}" presName="bgRect" presStyleLbl="bgShp" presStyleIdx="0" presStyleCnt="6"/>
      <dgm:spPr/>
    </dgm:pt>
    <dgm:pt modelId="{4C727DE6-137E-44FC-B1E7-EDA496D9ADF8}" type="pres">
      <dgm:prSet presAssocID="{B90F35F5-26F1-494D-AB97-37C4857AC7D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5537A5A-BC2F-4B82-83AF-D88EC960CB02}" type="pres">
      <dgm:prSet presAssocID="{B90F35F5-26F1-494D-AB97-37C4857AC7DB}" presName="spaceRect" presStyleCnt="0"/>
      <dgm:spPr/>
    </dgm:pt>
    <dgm:pt modelId="{3541D999-C956-4FDF-B96B-B2863127828E}" type="pres">
      <dgm:prSet presAssocID="{B90F35F5-26F1-494D-AB97-37C4857AC7DB}" presName="parTx" presStyleLbl="revTx" presStyleIdx="0" presStyleCnt="6">
        <dgm:presLayoutVars>
          <dgm:chMax val="0"/>
          <dgm:chPref val="0"/>
        </dgm:presLayoutVars>
      </dgm:prSet>
      <dgm:spPr/>
    </dgm:pt>
    <dgm:pt modelId="{3A260B5D-283D-4F8C-A51F-EA6CFE729E93}" type="pres">
      <dgm:prSet presAssocID="{02FFEB85-76A7-4E9B-B6C5-9BBA9A424494}" presName="sibTrans" presStyleCnt="0"/>
      <dgm:spPr/>
    </dgm:pt>
    <dgm:pt modelId="{41CF1376-FED6-4719-AC5C-E9F82D2E0432}" type="pres">
      <dgm:prSet presAssocID="{9DD8FBE5-34C2-4619-9F06-EC27F2DF9DE7}" presName="compNode" presStyleCnt="0"/>
      <dgm:spPr/>
    </dgm:pt>
    <dgm:pt modelId="{BB858FFE-1406-41C1-9931-E5015837D387}" type="pres">
      <dgm:prSet presAssocID="{9DD8FBE5-34C2-4619-9F06-EC27F2DF9DE7}" presName="bgRect" presStyleLbl="bgShp" presStyleIdx="1" presStyleCnt="6"/>
      <dgm:spPr/>
    </dgm:pt>
    <dgm:pt modelId="{67A456DB-B69B-4F4D-AD07-10184DF049C5}" type="pres">
      <dgm:prSet presAssocID="{9DD8FBE5-34C2-4619-9F06-EC27F2DF9DE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85A795F-7F08-4E96-9307-CDEB25434337}" type="pres">
      <dgm:prSet presAssocID="{9DD8FBE5-34C2-4619-9F06-EC27F2DF9DE7}" presName="spaceRect" presStyleCnt="0"/>
      <dgm:spPr/>
    </dgm:pt>
    <dgm:pt modelId="{2281ADDF-2032-48F4-B9A7-C2FE74C25C79}" type="pres">
      <dgm:prSet presAssocID="{9DD8FBE5-34C2-4619-9F06-EC27F2DF9DE7}" presName="parTx" presStyleLbl="revTx" presStyleIdx="1" presStyleCnt="6">
        <dgm:presLayoutVars>
          <dgm:chMax val="0"/>
          <dgm:chPref val="0"/>
        </dgm:presLayoutVars>
      </dgm:prSet>
      <dgm:spPr/>
    </dgm:pt>
    <dgm:pt modelId="{E8960382-97E9-40D2-866C-DE250C79B2D3}" type="pres">
      <dgm:prSet presAssocID="{21D0BED4-C548-4BD9-A717-97CA96B9EC98}" presName="sibTrans" presStyleCnt="0"/>
      <dgm:spPr/>
    </dgm:pt>
    <dgm:pt modelId="{B244CC36-F94B-4EC7-9686-B67D0FADBBD0}" type="pres">
      <dgm:prSet presAssocID="{B9EB311E-D064-474D-B232-C89054F594F6}" presName="compNode" presStyleCnt="0"/>
      <dgm:spPr/>
    </dgm:pt>
    <dgm:pt modelId="{401D2844-EB61-436F-9EF2-5E7953D0DFD7}" type="pres">
      <dgm:prSet presAssocID="{B9EB311E-D064-474D-B232-C89054F594F6}" presName="bgRect" presStyleLbl="bgShp" presStyleIdx="2" presStyleCnt="6"/>
      <dgm:spPr/>
    </dgm:pt>
    <dgm:pt modelId="{D4F4B767-C724-4D4E-8CB1-E8CB0856317A}" type="pres">
      <dgm:prSet presAssocID="{B9EB311E-D064-474D-B232-C89054F594F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EF8723E-7EA4-4944-AE83-A2B87D958569}" type="pres">
      <dgm:prSet presAssocID="{B9EB311E-D064-474D-B232-C89054F594F6}" presName="spaceRect" presStyleCnt="0"/>
      <dgm:spPr/>
    </dgm:pt>
    <dgm:pt modelId="{11F6643D-FA28-4E4F-A854-0540E730F8FD}" type="pres">
      <dgm:prSet presAssocID="{B9EB311E-D064-474D-B232-C89054F594F6}" presName="parTx" presStyleLbl="revTx" presStyleIdx="2" presStyleCnt="6">
        <dgm:presLayoutVars>
          <dgm:chMax val="0"/>
          <dgm:chPref val="0"/>
        </dgm:presLayoutVars>
      </dgm:prSet>
      <dgm:spPr/>
    </dgm:pt>
    <dgm:pt modelId="{BEB47465-F68C-42EF-96F2-22150209171B}" type="pres">
      <dgm:prSet presAssocID="{4C01D6DB-B48D-4414-BC99-43B40DB370DE}" presName="sibTrans" presStyleCnt="0"/>
      <dgm:spPr/>
    </dgm:pt>
    <dgm:pt modelId="{D82740D6-A639-4B3A-8731-CF73ECA8E806}" type="pres">
      <dgm:prSet presAssocID="{4D3E7956-38C7-4A1B-B190-4BEC5558565B}" presName="compNode" presStyleCnt="0"/>
      <dgm:spPr/>
    </dgm:pt>
    <dgm:pt modelId="{8737554B-501D-41B8-9CC7-6024CCF7E1C5}" type="pres">
      <dgm:prSet presAssocID="{4D3E7956-38C7-4A1B-B190-4BEC5558565B}" presName="bgRect" presStyleLbl="bgShp" presStyleIdx="3" presStyleCnt="6"/>
      <dgm:spPr/>
    </dgm:pt>
    <dgm:pt modelId="{EBE1E750-AB93-4464-8677-B35D82915EE6}" type="pres">
      <dgm:prSet presAssocID="{4D3E7956-38C7-4A1B-B190-4BEC5558565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1AA9BD6-EF67-4754-9686-C4ABC7B411A8}" type="pres">
      <dgm:prSet presAssocID="{4D3E7956-38C7-4A1B-B190-4BEC5558565B}" presName="spaceRect" presStyleCnt="0"/>
      <dgm:spPr/>
    </dgm:pt>
    <dgm:pt modelId="{7C62234E-CE2E-494C-A7E6-8E035ABA3535}" type="pres">
      <dgm:prSet presAssocID="{4D3E7956-38C7-4A1B-B190-4BEC5558565B}" presName="parTx" presStyleLbl="revTx" presStyleIdx="3" presStyleCnt="6">
        <dgm:presLayoutVars>
          <dgm:chMax val="0"/>
          <dgm:chPref val="0"/>
        </dgm:presLayoutVars>
      </dgm:prSet>
      <dgm:spPr/>
    </dgm:pt>
    <dgm:pt modelId="{8B7AF678-1991-4024-8441-5A42340A6A7E}" type="pres">
      <dgm:prSet presAssocID="{3E43A79E-2C2C-42D5-9CD3-0CC2D0E2CCCE}" presName="sibTrans" presStyleCnt="0"/>
      <dgm:spPr/>
    </dgm:pt>
    <dgm:pt modelId="{53A9B788-4D48-4801-B260-D9E82FC00F71}" type="pres">
      <dgm:prSet presAssocID="{AA0DA07F-6EA9-457A-9D9A-0981ED3B0A8D}" presName="compNode" presStyleCnt="0"/>
      <dgm:spPr/>
    </dgm:pt>
    <dgm:pt modelId="{4A13A375-3B74-49DD-BD3F-F68942B2C477}" type="pres">
      <dgm:prSet presAssocID="{AA0DA07F-6EA9-457A-9D9A-0981ED3B0A8D}" presName="bgRect" presStyleLbl="bgShp" presStyleIdx="4" presStyleCnt="6"/>
      <dgm:spPr/>
    </dgm:pt>
    <dgm:pt modelId="{8C91491F-CE60-46C7-AE9E-235C5128563A}" type="pres">
      <dgm:prSet presAssocID="{AA0DA07F-6EA9-457A-9D9A-0981ED3B0A8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AE59818-B999-40D7-B73F-A5B96B7051CE}" type="pres">
      <dgm:prSet presAssocID="{AA0DA07F-6EA9-457A-9D9A-0981ED3B0A8D}" presName="spaceRect" presStyleCnt="0"/>
      <dgm:spPr/>
    </dgm:pt>
    <dgm:pt modelId="{823D4297-8558-4D63-9FC7-B61AC7B82C2C}" type="pres">
      <dgm:prSet presAssocID="{AA0DA07F-6EA9-457A-9D9A-0981ED3B0A8D}" presName="parTx" presStyleLbl="revTx" presStyleIdx="4" presStyleCnt="6">
        <dgm:presLayoutVars>
          <dgm:chMax val="0"/>
          <dgm:chPref val="0"/>
        </dgm:presLayoutVars>
      </dgm:prSet>
      <dgm:spPr/>
    </dgm:pt>
    <dgm:pt modelId="{E9C7BE24-DE05-41B9-AC5A-C3C756CB8AAB}" type="pres">
      <dgm:prSet presAssocID="{ECAAFB85-135A-41E8-BA7B-B00A3FB75EB8}" presName="sibTrans" presStyleCnt="0"/>
      <dgm:spPr/>
    </dgm:pt>
    <dgm:pt modelId="{44B94911-A441-469B-90D3-BB2F868E28AF}" type="pres">
      <dgm:prSet presAssocID="{995DEC0B-8A1E-42F4-96B9-50271C11F00B}" presName="compNode" presStyleCnt="0"/>
      <dgm:spPr/>
    </dgm:pt>
    <dgm:pt modelId="{C31C2AAF-F3FB-4DA3-910B-6CD155DD229E}" type="pres">
      <dgm:prSet presAssocID="{995DEC0B-8A1E-42F4-96B9-50271C11F00B}" presName="bgRect" presStyleLbl="bgShp" presStyleIdx="5" presStyleCnt="6"/>
      <dgm:spPr/>
    </dgm:pt>
    <dgm:pt modelId="{2AECC752-F3CA-4376-8A95-2CFA62816B90}" type="pres">
      <dgm:prSet presAssocID="{995DEC0B-8A1E-42F4-96B9-50271C11F00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21FE576D-6F51-4E6E-A0D1-0268D4E93830}" type="pres">
      <dgm:prSet presAssocID="{995DEC0B-8A1E-42F4-96B9-50271C11F00B}" presName="spaceRect" presStyleCnt="0"/>
      <dgm:spPr/>
    </dgm:pt>
    <dgm:pt modelId="{305FD003-83F8-4309-A591-4BD73B0C5127}" type="pres">
      <dgm:prSet presAssocID="{995DEC0B-8A1E-42F4-96B9-50271C11F00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092E811-6394-49C3-8FD4-A41570740116}" type="presOf" srcId="{995DEC0B-8A1E-42F4-96B9-50271C11F00B}" destId="{305FD003-83F8-4309-A591-4BD73B0C5127}" srcOrd="0" destOrd="0" presId="urn:microsoft.com/office/officeart/2018/2/layout/IconVerticalSolidList"/>
    <dgm:cxn modelId="{4CB4A819-5681-4C98-86F2-9D95FEA0A4BE}" type="presOf" srcId="{9CC161FB-C195-480F-9A34-C4800EBC46FB}" destId="{3DB7202F-AD8C-412B-A21D-540DA15D25C1}" srcOrd="0" destOrd="0" presId="urn:microsoft.com/office/officeart/2018/2/layout/IconVerticalSolidList"/>
    <dgm:cxn modelId="{E53BA326-C1F6-4732-AF78-276FCD165485}" srcId="{9CC161FB-C195-480F-9A34-C4800EBC46FB}" destId="{B9EB311E-D064-474D-B232-C89054F594F6}" srcOrd="2" destOrd="0" parTransId="{D62974BA-A816-4C93-A540-743AD93F3AC9}" sibTransId="{4C01D6DB-B48D-4414-BC99-43B40DB370DE}"/>
    <dgm:cxn modelId="{AE4F5128-2E09-45E1-9CD7-8552883B6203}" type="presOf" srcId="{B9EB311E-D064-474D-B232-C89054F594F6}" destId="{11F6643D-FA28-4E4F-A854-0540E730F8FD}" srcOrd="0" destOrd="0" presId="urn:microsoft.com/office/officeart/2018/2/layout/IconVerticalSolidList"/>
    <dgm:cxn modelId="{F2F6505B-BD9F-4216-A5A2-2D286B611F52}" type="presOf" srcId="{B90F35F5-26F1-494D-AB97-37C4857AC7DB}" destId="{3541D999-C956-4FDF-B96B-B2863127828E}" srcOrd="0" destOrd="0" presId="urn:microsoft.com/office/officeart/2018/2/layout/IconVerticalSolidList"/>
    <dgm:cxn modelId="{F2302C61-CFB8-4E4E-8D77-7EB812C8CF5C}" type="presOf" srcId="{9DD8FBE5-34C2-4619-9F06-EC27F2DF9DE7}" destId="{2281ADDF-2032-48F4-B9A7-C2FE74C25C79}" srcOrd="0" destOrd="0" presId="urn:microsoft.com/office/officeart/2018/2/layout/IconVerticalSolidList"/>
    <dgm:cxn modelId="{6B2D6961-D897-4219-8417-D061F1D02253}" srcId="{9CC161FB-C195-480F-9A34-C4800EBC46FB}" destId="{B90F35F5-26F1-494D-AB97-37C4857AC7DB}" srcOrd="0" destOrd="0" parTransId="{696D45D4-23DB-44C4-9CB9-C6D071D11B38}" sibTransId="{02FFEB85-76A7-4E9B-B6C5-9BBA9A424494}"/>
    <dgm:cxn modelId="{F3416547-5E23-4169-951B-386E6D0483E5}" srcId="{9CC161FB-C195-480F-9A34-C4800EBC46FB}" destId="{4D3E7956-38C7-4A1B-B190-4BEC5558565B}" srcOrd="3" destOrd="0" parTransId="{AF5D6974-BE49-4776-9C35-649A4621E527}" sibTransId="{3E43A79E-2C2C-42D5-9CD3-0CC2D0E2CCCE}"/>
    <dgm:cxn modelId="{CDD8A667-F9B6-401B-97C4-7E9D6EFDE7C3}" type="presOf" srcId="{AA0DA07F-6EA9-457A-9D9A-0981ED3B0A8D}" destId="{823D4297-8558-4D63-9FC7-B61AC7B82C2C}" srcOrd="0" destOrd="0" presId="urn:microsoft.com/office/officeart/2018/2/layout/IconVerticalSolidList"/>
    <dgm:cxn modelId="{9683CA6E-AABB-4F16-A678-C2ABF50063D2}" srcId="{9CC161FB-C195-480F-9A34-C4800EBC46FB}" destId="{995DEC0B-8A1E-42F4-96B9-50271C11F00B}" srcOrd="5" destOrd="0" parTransId="{D6149405-CF7A-45B4-96E9-F8C2F099DC60}" sibTransId="{4345AC93-2461-4E8E-8041-C50A7FFB7714}"/>
    <dgm:cxn modelId="{B5881289-F856-45CA-85E1-B93138FD82B3}" srcId="{9CC161FB-C195-480F-9A34-C4800EBC46FB}" destId="{9DD8FBE5-34C2-4619-9F06-EC27F2DF9DE7}" srcOrd="1" destOrd="0" parTransId="{E48BB2F1-D7F4-4DE0-BF20-C860976AD342}" sibTransId="{21D0BED4-C548-4BD9-A717-97CA96B9EC98}"/>
    <dgm:cxn modelId="{8E13F191-1283-4BE3-9B0D-8D5FD3F9BC7C}" srcId="{9CC161FB-C195-480F-9A34-C4800EBC46FB}" destId="{AA0DA07F-6EA9-457A-9D9A-0981ED3B0A8D}" srcOrd="4" destOrd="0" parTransId="{A84196E0-3005-4365-95FC-EF2DB9A52A72}" sibTransId="{ECAAFB85-135A-41E8-BA7B-B00A3FB75EB8}"/>
    <dgm:cxn modelId="{9548299E-C592-4903-A735-03C47E35F08A}" type="presOf" srcId="{4D3E7956-38C7-4A1B-B190-4BEC5558565B}" destId="{7C62234E-CE2E-494C-A7E6-8E035ABA3535}" srcOrd="0" destOrd="0" presId="urn:microsoft.com/office/officeart/2018/2/layout/IconVerticalSolidList"/>
    <dgm:cxn modelId="{F331FF4C-C7B3-4D24-AB06-AB077C136369}" type="presParOf" srcId="{3DB7202F-AD8C-412B-A21D-540DA15D25C1}" destId="{D9CB4211-95D2-47A0-8ED6-39D2028EE120}" srcOrd="0" destOrd="0" presId="urn:microsoft.com/office/officeart/2018/2/layout/IconVerticalSolidList"/>
    <dgm:cxn modelId="{337055C5-ABDF-45F4-95D0-677A7A80CAE7}" type="presParOf" srcId="{D9CB4211-95D2-47A0-8ED6-39D2028EE120}" destId="{4904B85A-9DBB-485C-A7C9-66CDCD73564A}" srcOrd="0" destOrd="0" presId="urn:microsoft.com/office/officeart/2018/2/layout/IconVerticalSolidList"/>
    <dgm:cxn modelId="{45D34843-70A2-4838-BAD6-E2F8976A72C0}" type="presParOf" srcId="{D9CB4211-95D2-47A0-8ED6-39D2028EE120}" destId="{4C727DE6-137E-44FC-B1E7-EDA496D9ADF8}" srcOrd="1" destOrd="0" presId="urn:microsoft.com/office/officeart/2018/2/layout/IconVerticalSolidList"/>
    <dgm:cxn modelId="{4379CCAD-0996-4E61-9288-BE6333E68027}" type="presParOf" srcId="{D9CB4211-95D2-47A0-8ED6-39D2028EE120}" destId="{85537A5A-BC2F-4B82-83AF-D88EC960CB02}" srcOrd="2" destOrd="0" presId="urn:microsoft.com/office/officeart/2018/2/layout/IconVerticalSolidList"/>
    <dgm:cxn modelId="{E042F33B-183D-4223-AE1B-6D935328837E}" type="presParOf" srcId="{D9CB4211-95D2-47A0-8ED6-39D2028EE120}" destId="{3541D999-C956-4FDF-B96B-B2863127828E}" srcOrd="3" destOrd="0" presId="urn:microsoft.com/office/officeart/2018/2/layout/IconVerticalSolidList"/>
    <dgm:cxn modelId="{7F1490C6-E5AF-4087-8D46-B91A2343C8F2}" type="presParOf" srcId="{3DB7202F-AD8C-412B-A21D-540DA15D25C1}" destId="{3A260B5D-283D-4F8C-A51F-EA6CFE729E93}" srcOrd="1" destOrd="0" presId="urn:microsoft.com/office/officeart/2018/2/layout/IconVerticalSolidList"/>
    <dgm:cxn modelId="{99CFBD05-CEA0-47AF-A4BF-BB60057F7DFA}" type="presParOf" srcId="{3DB7202F-AD8C-412B-A21D-540DA15D25C1}" destId="{41CF1376-FED6-4719-AC5C-E9F82D2E0432}" srcOrd="2" destOrd="0" presId="urn:microsoft.com/office/officeart/2018/2/layout/IconVerticalSolidList"/>
    <dgm:cxn modelId="{6CCA10D3-2A8D-4A69-91C5-66D0A2479C99}" type="presParOf" srcId="{41CF1376-FED6-4719-AC5C-E9F82D2E0432}" destId="{BB858FFE-1406-41C1-9931-E5015837D387}" srcOrd="0" destOrd="0" presId="urn:microsoft.com/office/officeart/2018/2/layout/IconVerticalSolidList"/>
    <dgm:cxn modelId="{CB9AB38E-6F1B-46FA-BB2C-FA4B99ECB57E}" type="presParOf" srcId="{41CF1376-FED6-4719-AC5C-E9F82D2E0432}" destId="{67A456DB-B69B-4F4D-AD07-10184DF049C5}" srcOrd="1" destOrd="0" presId="urn:microsoft.com/office/officeart/2018/2/layout/IconVerticalSolidList"/>
    <dgm:cxn modelId="{7BD35C7D-0D98-48D9-8FFC-0EA381A73953}" type="presParOf" srcId="{41CF1376-FED6-4719-AC5C-E9F82D2E0432}" destId="{B85A795F-7F08-4E96-9307-CDEB25434337}" srcOrd="2" destOrd="0" presId="urn:microsoft.com/office/officeart/2018/2/layout/IconVerticalSolidList"/>
    <dgm:cxn modelId="{FEBF1A08-2FBB-492C-A798-74B8A80F4144}" type="presParOf" srcId="{41CF1376-FED6-4719-AC5C-E9F82D2E0432}" destId="{2281ADDF-2032-48F4-B9A7-C2FE74C25C79}" srcOrd="3" destOrd="0" presId="urn:microsoft.com/office/officeart/2018/2/layout/IconVerticalSolidList"/>
    <dgm:cxn modelId="{DA54D816-12E8-406F-B94F-61E6148A46CA}" type="presParOf" srcId="{3DB7202F-AD8C-412B-A21D-540DA15D25C1}" destId="{E8960382-97E9-40D2-866C-DE250C79B2D3}" srcOrd="3" destOrd="0" presId="urn:microsoft.com/office/officeart/2018/2/layout/IconVerticalSolidList"/>
    <dgm:cxn modelId="{2947EC5F-92AD-44A5-953F-FD5DA9C21328}" type="presParOf" srcId="{3DB7202F-AD8C-412B-A21D-540DA15D25C1}" destId="{B244CC36-F94B-4EC7-9686-B67D0FADBBD0}" srcOrd="4" destOrd="0" presId="urn:microsoft.com/office/officeart/2018/2/layout/IconVerticalSolidList"/>
    <dgm:cxn modelId="{03AC9FFB-E61C-4492-A5B3-B642DE8F5ECD}" type="presParOf" srcId="{B244CC36-F94B-4EC7-9686-B67D0FADBBD0}" destId="{401D2844-EB61-436F-9EF2-5E7953D0DFD7}" srcOrd="0" destOrd="0" presId="urn:microsoft.com/office/officeart/2018/2/layout/IconVerticalSolidList"/>
    <dgm:cxn modelId="{494B5717-0C2A-4A98-92CD-B91DB3DE17FC}" type="presParOf" srcId="{B244CC36-F94B-4EC7-9686-B67D0FADBBD0}" destId="{D4F4B767-C724-4D4E-8CB1-E8CB0856317A}" srcOrd="1" destOrd="0" presId="urn:microsoft.com/office/officeart/2018/2/layout/IconVerticalSolidList"/>
    <dgm:cxn modelId="{E28D0F9A-AD33-4CEC-857D-34F88816EA28}" type="presParOf" srcId="{B244CC36-F94B-4EC7-9686-B67D0FADBBD0}" destId="{3EF8723E-7EA4-4944-AE83-A2B87D958569}" srcOrd="2" destOrd="0" presId="urn:microsoft.com/office/officeart/2018/2/layout/IconVerticalSolidList"/>
    <dgm:cxn modelId="{45EDBA25-5F0B-4BEE-8132-87237F322F5A}" type="presParOf" srcId="{B244CC36-F94B-4EC7-9686-B67D0FADBBD0}" destId="{11F6643D-FA28-4E4F-A854-0540E730F8FD}" srcOrd="3" destOrd="0" presId="urn:microsoft.com/office/officeart/2018/2/layout/IconVerticalSolidList"/>
    <dgm:cxn modelId="{06C4221D-1683-4DC7-BC53-7EAE58373609}" type="presParOf" srcId="{3DB7202F-AD8C-412B-A21D-540DA15D25C1}" destId="{BEB47465-F68C-42EF-96F2-22150209171B}" srcOrd="5" destOrd="0" presId="urn:microsoft.com/office/officeart/2018/2/layout/IconVerticalSolidList"/>
    <dgm:cxn modelId="{E32B1906-E42D-4364-9027-15175931D516}" type="presParOf" srcId="{3DB7202F-AD8C-412B-A21D-540DA15D25C1}" destId="{D82740D6-A639-4B3A-8731-CF73ECA8E806}" srcOrd="6" destOrd="0" presId="urn:microsoft.com/office/officeart/2018/2/layout/IconVerticalSolidList"/>
    <dgm:cxn modelId="{2B6BC168-84BF-4807-8752-E367A5F56C61}" type="presParOf" srcId="{D82740D6-A639-4B3A-8731-CF73ECA8E806}" destId="{8737554B-501D-41B8-9CC7-6024CCF7E1C5}" srcOrd="0" destOrd="0" presId="urn:microsoft.com/office/officeart/2018/2/layout/IconVerticalSolidList"/>
    <dgm:cxn modelId="{A0DF204A-EFB7-4F3D-88D6-581C896123FB}" type="presParOf" srcId="{D82740D6-A639-4B3A-8731-CF73ECA8E806}" destId="{EBE1E750-AB93-4464-8677-B35D82915EE6}" srcOrd="1" destOrd="0" presId="urn:microsoft.com/office/officeart/2018/2/layout/IconVerticalSolidList"/>
    <dgm:cxn modelId="{6C9BDB37-9854-44B6-ABCA-C1330C5820AD}" type="presParOf" srcId="{D82740D6-A639-4B3A-8731-CF73ECA8E806}" destId="{01AA9BD6-EF67-4754-9686-C4ABC7B411A8}" srcOrd="2" destOrd="0" presId="urn:microsoft.com/office/officeart/2018/2/layout/IconVerticalSolidList"/>
    <dgm:cxn modelId="{0374DF63-925B-4AC8-92BB-45816F2E6706}" type="presParOf" srcId="{D82740D6-A639-4B3A-8731-CF73ECA8E806}" destId="{7C62234E-CE2E-494C-A7E6-8E035ABA3535}" srcOrd="3" destOrd="0" presId="urn:microsoft.com/office/officeart/2018/2/layout/IconVerticalSolidList"/>
    <dgm:cxn modelId="{3AADCD21-ECDB-43CB-9B9B-7F8815EBB97B}" type="presParOf" srcId="{3DB7202F-AD8C-412B-A21D-540DA15D25C1}" destId="{8B7AF678-1991-4024-8441-5A42340A6A7E}" srcOrd="7" destOrd="0" presId="urn:microsoft.com/office/officeart/2018/2/layout/IconVerticalSolidList"/>
    <dgm:cxn modelId="{887EE9E6-28B0-430D-A190-8B03B42ED7FB}" type="presParOf" srcId="{3DB7202F-AD8C-412B-A21D-540DA15D25C1}" destId="{53A9B788-4D48-4801-B260-D9E82FC00F71}" srcOrd="8" destOrd="0" presId="urn:microsoft.com/office/officeart/2018/2/layout/IconVerticalSolidList"/>
    <dgm:cxn modelId="{FEE4109E-6ABE-4C44-A8FA-CFA9B0C10B49}" type="presParOf" srcId="{53A9B788-4D48-4801-B260-D9E82FC00F71}" destId="{4A13A375-3B74-49DD-BD3F-F68942B2C477}" srcOrd="0" destOrd="0" presId="urn:microsoft.com/office/officeart/2018/2/layout/IconVerticalSolidList"/>
    <dgm:cxn modelId="{82516111-90C3-4B77-B3C9-6AA245FA6F52}" type="presParOf" srcId="{53A9B788-4D48-4801-B260-D9E82FC00F71}" destId="{8C91491F-CE60-46C7-AE9E-235C5128563A}" srcOrd="1" destOrd="0" presId="urn:microsoft.com/office/officeart/2018/2/layout/IconVerticalSolidList"/>
    <dgm:cxn modelId="{18124072-04B5-4B2E-879F-F506B113958C}" type="presParOf" srcId="{53A9B788-4D48-4801-B260-D9E82FC00F71}" destId="{EAE59818-B999-40D7-B73F-A5B96B7051CE}" srcOrd="2" destOrd="0" presId="urn:microsoft.com/office/officeart/2018/2/layout/IconVerticalSolidList"/>
    <dgm:cxn modelId="{A1DCEAFE-3106-4C1E-BF9B-5BEFACFC396A}" type="presParOf" srcId="{53A9B788-4D48-4801-B260-D9E82FC00F71}" destId="{823D4297-8558-4D63-9FC7-B61AC7B82C2C}" srcOrd="3" destOrd="0" presId="urn:microsoft.com/office/officeart/2018/2/layout/IconVerticalSolidList"/>
    <dgm:cxn modelId="{7CA1C1C7-922C-4B3A-8556-6C68CBB82A25}" type="presParOf" srcId="{3DB7202F-AD8C-412B-A21D-540DA15D25C1}" destId="{E9C7BE24-DE05-41B9-AC5A-C3C756CB8AAB}" srcOrd="9" destOrd="0" presId="urn:microsoft.com/office/officeart/2018/2/layout/IconVerticalSolidList"/>
    <dgm:cxn modelId="{ADF57E27-4930-4739-B0F4-3A690A1E28D1}" type="presParOf" srcId="{3DB7202F-AD8C-412B-A21D-540DA15D25C1}" destId="{44B94911-A441-469B-90D3-BB2F868E28AF}" srcOrd="10" destOrd="0" presId="urn:microsoft.com/office/officeart/2018/2/layout/IconVerticalSolidList"/>
    <dgm:cxn modelId="{4353E370-BA7B-414E-B204-DEF95C3244C7}" type="presParOf" srcId="{44B94911-A441-469B-90D3-BB2F868E28AF}" destId="{C31C2AAF-F3FB-4DA3-910B-6CD155DD229E}" srcOrd="0" destOrd="0" presId="urn:microsoft.com/office/officeart/2018/2/layout/IconVerticalSolidList"/>
    <dgm:cxn modelId="{9B86838A-C922-454E-B9EC-B7C64A74DE41}" type="presParOf" srcId="{44B94911-A441-469B-90D3-BB2F868E28AF}" destId="{2AECC752-F3CA-4376-8A95-2CFA62816B90}" srcOrd="1" destOrd="0" presId="urn:microsoft.com/office/officeart/2018/2/layout/IconVerticalSolidList"/>
    <dgm:cxn modelId="{B8F26C83-9E3C-406A-A1DE-DCEFFA58360B}" type="presParOf" srcId="{44B94911-A441-469B-90D3-BB2F868E28AF}" destId="{21FE576D-6F51-4E6E-A0D1-0268D4E93830}" srcOrd="2" destOrd="0" presId="urn:microsoft.com/office/officeart/2018/2/layout/IconVerticalSolidList"/>
    <dgm:cxn modelId="{9BC49EFE-FE3F-49D5-AC0E-87D9A304AA74}" type="presParOf" srcId="{44B94911-A441-469B-90D3-BB2F868E28AF}" destId="{305FD003-83F8-4309-A591-4BD73B0C51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3036-CA22-43A2-B1AF-60144A7EF97D}">
      <dsp:nvSpPr>
        <dsp:cNvPr id="0" name=""/>
        <dsp:cNvSpPr/>
      </dsp:nvSpPr>
      <dsp:spPr>
        <a:xfrm>
          <a:off x="0" y="9343"/>
          <a:ext cx="7906792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GP referrals  – via the CMHT’s or directly to CBS (ErS/Email)</a:t>
          </a:r>
          <a:endParaRPr lang="en-US" sz="1700" kern="1200"/>
        </a:p>
      </dsp:txBody>
      <dsp:txXfrm>
        <a:off x="31556" y="40899"/>
        <a:ext cx="7843680" cy="583313"/>
      </dsp:txXfrm>
    </dsp:sp>
    <dsp:sp modelId="{CE2AA16C-1F77-4469-91C6-0D39287CCD99}">
      <dsp:nvSpPr>
        <dsp:cNvPr id="0" name=""/>
        <dsp:cNvSpPr/>
      </dsp:nvSpPr>
      <dsp:spPr>
        <a:xfrm>
          <a:off x="0" y="704728"/>
          <a:ext cx="7906792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Direct referrals from the CCG Continuing Health Care Teams. </a:t>
          </a:r>
          <a:endParaRPr lang="en-US" sz="1700" kern="1200"/>
        </a:p>
      </dsp:txBody>
      <dsp:txXfrm>
        <a:off x="31556" y="736284"/>
        <a:ext cx="7843680" cy="583313"/>
      </dsp:txXfrm>
    </dsp:sp>
    <dsp:sp modelId="{B9B67802-18F2-42F8-B9F5-BB368BB1F2A4}">
      <dsp:nvSpPr>
        <dsp:cNvPr id="0" name=""/>
        <dsp:cNvSpPr/>
      </dsp:nvSpPr>
      <dsp:spPr>
        <a:xfrm>
          <a:off x="0" y="1400113"/>
          <a:ext cx="7906792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Referrals accepted directly from care homes on a case by case basis with prior GP approval and physical screening.</a:t>
          </a:r>
          <a:endParaRPr lang="en-US" sz="1700" kern="1200"/>
        </a:p>
      </dsp:txBody>
      <dsp:txXfrm>
        <a:off x="31556" y="1431669"/>
        <a:ext cx="7843680" cy="583313"/>
      </dsp:txXfrm>
    </dsp:sp>
    <dsp:sp modelId="{3FAC6C69-0C7E-47D7-8D02-C4567B7ED8C5}">
      <dsp:nvSpPr>
        <dsp:cNvPr id="0" name=""/>
        <dsp:cNvSpPr/>
      </dsp:nvSpPr>
      <dsp:spPr>
        <a:xfrm>
          <a:off x="0" y="2095498"/>
          <a:ext cx="7906792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Internal referrals from CMHT/ liaison psychiatry/Inpatient  Wards</a:t>
          </a:r>
          <a:endParaRPr lang="en-US" sz="1700" kern="1200"/>
        </a:p>
      </dsp:txBody>
      <dsp:txXfrm>
        <a:off x="31556" y="2127054"/>
        <a:ext cx="7843680" cy="583313"/>
      </dsp:txXfrm>
    </dsp:sp>
    <dsp:sp modelId="{E6C69DD4-24B8-46FB-AEE2-00489A95D30B}">
      <dsp:nvSpPr>
        <dsp:cNvPr id="0" name=""/>
        <dsp:cNvSpPr/>
      </dsp:nvSpPr>
      <dsp:spPr>
        <a:xfrm>
          <a:off x="0" y="2790883"/>
          <a:ext cx="7906792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Social services referrals via GP.</a:t>
          </a:r>
          <a:endParaRPr lang="en-US" sz="1700" kern="1200"/>
        </a:p>
      </dsp:txBody>
      <dsp:txXfrm>
        <a:off x="31556" y="2822439"/>
        <a:ext cx="7843680" cy="583313"/>
      </dsp:txXfrm>
    </dsp:sp>
    <dsp:sp modelId="{C4E604FA-E458-49F2-BDEF-926564AF671B}">
      <dsp:nvSpPr>
        <dsp:cNvPr id="0" name=""/>
        <dsp:cNvSpPr/>
      </dsp:nvSpPr>
      <dsp:spPr>
        <a:xfrm>
          <a:off x="0" y="3486268"/>
          <a:ext cx="7906792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Care Home Support Team – direct referrals accepted</a:t>
          </a:r>
          <a:endParaRPr lang="en-US" sz="1700" kern="1200"/>
        </a:p>
      </dsp:txBody>
      <dsp:txXfrm>
        <a:off x="31556" y="3517824"/>
        <a:ext cx="7843680" cy="583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2BF92-F156-4FA1-BEDF-FAB8E4C77468}">
      <dsp:nvSpPr>
        <dsp:cNvPr id="0" name=""/>
        <dsp:cNvSpPr/>
      </dsp:nvSpPr>
      <dsp:spPr>
        <a:xfrm>
          <a:off x="609031" y="697"/>
          <a:ext cx="3185109" cy="1911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Residents of care homes within the boroughs of Sutton or Merton who present with behavioural and psychological symptoms of dementia (no age criteria)</a:t>
          </a:r>
          <a:endParaRPr lang="en-US" sz="1600" kern="1200"/>
        </a:p>
      </dsp:txBody>
      <dsp:txXfrm>
        <a:off x="609031" y="697"/>
        <a:ext cx="3185109" cy="1911065"/>
      </dsp:txXfrm>
    </dsp:sp>
    <dsp:sp modelId="{D0CF2177-9F64-43D2-8091-87B67C8593C4}">
      <dsp:nvSpPr>
        <dsp:cNvPr id="0" name=""/>
        <dsp:cNvSpPr/>
      </dsp:nvSpPr>
      <dsp:spPr>
        <a:xfrm>
          <a:off x="4112651" y="697"/>
          <a:ext cx="3185109" cy="1911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Residents in specialist CB placements, funded by the CCG – case by case decision. (some homes just outside borough)</a:t>
          </a:r>
          <a:endParaRPr lang="en-US" sz="1600" kern="1200"/>
        </a:p>
      </dsp:txBody>
      <dsp:txXfrm>
        <a:off x="4112651" y="697"/>
        <a:ext cx="3185109" cy="1911065"/>
      </dsp:txXfrm>
    </dsp:sp>
    <dsp:sp modelId="{5F83B5AE-4065-4AB4-82F3-9AD30258ED66}">
      <dsp:nvSpPr>
        <dsp:cNvPr id="0" name=""/>
        <dsp:cNvSpPr/>
      </dsp:nvSpPr>
      <dsp:spPr>
        <a:xfrm>
          <a:off x="2360841" y="2230273"/>
          <a:ext cx="3185109" cy="1911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Residents in care homes (Sutton and Merton) who are 75+ and without dementia but presenting with mental health/behavioural difficulties which staff are finding challenging to manage (case by case decision)</a:t>
          </a:r>
          <a:endParaRPr lang="en-US" sz="1600" kern="1200"/>
        </a:p>
      </dsp:txBody>
      <dsp:txXfrm>
        <a:off x="2360841" y="2230273"/>
        <a:ext cx="3185109" cy="1911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061D7-87FA-49A7-8EBF-C1EAF2094B69}">
      <dsp:nvSpPr>
        <dsp:cNvPr id="0" name=""/>
        <dsp:cNvSpPr/>
      </dsp:nvSpPr>
      <dsp:spPr>
        <a:xfrm>
          <a:off x="0" y="464951"/>
          <a:ext cx="2470872" cy="14825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Residents of care homes outside of the boroughs of Sutton or Merton. </a:t>
          </a:r>
          <a:endParaRPr lang="en-US" sz="1500" kern="1200"/>
        </a:p>
      </dsp:txBody>
      <dsp:txXfrm>
        <a:off x="0" y="464951"/>
        <a:ext cx="2470872" cy="1482523"/>
      </dsp:txXfrm>
    </dsp:sp>
    <dsp:sp modelId="{A1C8935B-5669-496E-A5C5-CA31534123A3}">
      <dsp:nvSpPr>
        <dsp:cNvPr id="0" name=""/>
        <dsp:cNvSpPr/>
      </dsp:nvSpPr>
      <dsp:spPr>
        <a:xfrm>
          <a:off x="2717959" y="464951"/>
          <a:ext cx="2470872" cy="14825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Residents with traumatic brain injury (eg: head injury, Infections) without progressive neurodegeneration. </a:t>
          </a:r>
          <a:endParaRPr lang="en-US" sz="1500" kern="1200"/>
        </a:p>
      </dsp:txBody>
      <dsp:txXfrm>
        <a:off x="2717959" y="464951"/>
        <a:ext cx="2470872" cy="1482523"/>
      </dsp:txXfrm>
    </dsp:sp>
    <dsp:sp modelId="{59F6B632-C759-4935-9299-7640C5B4EB70}">
      <dsp:nvSpPr>
        <dsp:cNvPr id="0" name=""/>
        <dsp:cNvSpPr/>
      </dsp:nvSpPr>
      <dsp:spPr>
        <a:xfrm>
          <a:off x="5435919" y="464951"/>
          <a:ext cx="2470872" cy="14825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Residents with suspected acute confusional state.</a:t>
          </a:r>
          <a:endParaRPr lang="en-US" sz="1500" kern="1200"/>
        </a:p>
      </dsp:txBody>
      <dsp:txXfrm>
        <a:off x="5435919" y="464951"/>
        <a:ext cx="2470872" cy="1482523"/>
      </dsp:txXfrm>
    </dsp:sp>
    <dsp:sp modelId="{F587C83D-D6A2-455F-BA02-9E7342F356C5}">
      <dsp:nvSpPr>
        <dsp:cNvPr id="0" name=""/>
        <dsp:cNvSpPr/>
      </dsp:nvSpPr>
      <dsp:spPr>
        <a:xfrm>
          <a:off x="1358979" y="2194562"/>
          <a:ext cx="2470872" cy="14825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Clients with dementia and CB who are currently living in their own homes. (CBS will provide consultation to the CMHT on a case by case basis)</a:t>
          </a:r>
          <a:endParaRPr lang="en-US" sz="1500" kern="1200"/>
        </a:p>
      </dsp:txBody>
      <dsp:txXfrm>
        <a:off x="1358979" y="2194562"/>
        <a:ext cx="2470872" cy="1482523"/>
      </dsp:txXfrm>
    </dsp:sp>
    <dsp:sp modelId="{7DBB7173-7B12-4607-995B-07EFFF35B331}">
      <dsp:nvSpPr>
        <dsp:cNvPr id="0" name=""/>
        <dsp:cNvSpPr/>
      </dsp:nvSpPr>
      <dsp:spPr>
        <a:xfrm>
          <a:off x="4076939" y="2194562"/>
          <a:ext cx="2470872" cy="14825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Residents under the age of 75 with enduring functional mental health problems but with no (or suspected) dementia (as per OPCMHT eligibility criteria) </a:t>
          </a:r>
          <a:endParaRPr lang="en-US" sz="1500" kern="1200"/>
        </a:p>
      </dsp:txBody>
      <dsp:txXfrm>
        <a:off x="4076939" y="2194562"/>
        <a:ext cx="2470872" cy="14825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4B85A-9DBB-485C-A7C9-66CDCD73564A}">
      <dsp:nvSpPr>
        <dsp:cNvPr id="0" name=""/>
        <dsp:cNvSpPr/>
      </dsp:nvSpPr>
      <dsp:spPr>
        <a:xfrm>
          <a:off x="0" y="1339"/>
          <a:ext cx="7906792" cy="5709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27DE6-137E-44FC-B1E7-EDA496D9ADF8}">
      <dsp:nvSpPr>
        <dsp:cNvPr id="0" name=""/>
        <dsp:cNvSpPr/>
      </dsp:nvSpPr>
      <dsp:spPr>
        <a:xfrm>
          <a:off x="172711" y="129802"/>
          <a:ext cx="314020" cy="314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D999-C956-4FDF-B96B-B2863127828E}">
      <dsp:nvSpPr>
        <dsp:cNvPr id="0" name=""/>
        <dsp:cNvSpPr/>
      </dsp:nvSpPr>
      <dsp:spPr>
        <a:xfrm>
          <a:off x="659442" y="1339"/>
          <a:ext cx="7247349" cy="57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5" tIns="60425" rIns="60425" bIns="604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Holistic assessments and interventions to residents in care homes </a:t>
          </a:r>
          <a:endParaRPr lang="en-US" sz="1500" kern="1200"/>
        </a:p>
      </dsp:txBody>
      <dsp:txXfrm>
        <a:off x="659442" y="1339"/>
        <a:ext cx="7247349" cy="570945"/>
      </dsp:txXfrm>
    </dsp:sp>
    <dsp:sp modelId="{BB858FFE-1406-41C1-9931-E5015837D387}">
      <dsp:nvSpPr>
        <dsp:cNvPr id="0" name=""/>
        <dsp:cNvSpPr/>
      </dsp:nvSpPr>
      <dsp:spPr>
        <a:xfrm>
          <a:off x="0" y="715022"/>
          <a:ext cx="7906792" cy="5709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456DB-B69B-4F4D-AD07-10184DF049C5}">
      <dsp:nvSpPr>
        <dsp:cNvPr id="0" name=""/>
        <dsp:cNvSpPr/>
      </dsp:nvSpPr>
      <dsp:spPr>
        <a:xfrm>
          <a:off x="172711" y="843484"/>
          <a:ext cx="314020" cy="314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1ADDF-2032-48F4-B9A7-C2FE74C25C79}">
      <dsp:nvSpPr>
        <dsp:cNvPr id="0" name=""/>
        <dsp:cNvSpPr/>
      </dsp:nvSpPr>
      <dsp:spPr>
        <a:xfrm>
          <a:off x="659442" y="715022"/>
          <a:ext cx="7247349" cy="57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5" tIns="60425" rIns="60425" bIns="604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Behaviours assessed as a form of </a:t>
          </a:r>
          <a:r>
            <a:rPr lang="en-GB" sz="1500" u="sng" kern="1200"/>
            <a:t>communication or an unmet need</a:t>
          </a:r>
          <a:r>
            <a:rPr lang="en-GB" sz="1500" kern="1200"/>
            <a:t>.</a:t>
          </a:r>
          <a:endParaRPr lang="en-US" sz="1500" kern="1200"/>
        </a:p>
      </dsp:txBody>
      <dsp:txXfrm>
        <a:off x="659442" y="715022"/>
        <a:ext cx="7247349" cy="570945"/>
      </dsp:txXfrm>
    </dsp:sp>
    <dsp:sp modelId="{401D2844-EB61-436F-9EF2-5E7953D0DFD7}">
      <dsp:nvSpPr>
        <dsp:cNvPr id="0" name=""/>
        <dsp:cNvSpPr/>
      </dsp:nvSpPr>
      <dsp:spPr>
        <a:xfrm>
          <a:off x="0" y="1428704"/>
          <a:ext cx="7906792" cy="5709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4B767-C724-4D4E-8CB1-E8CB0856317A}">
      <dsp:nvSpPr>
        <dsp:cNvPr id="0" name=""/>
        <dsp:cNvSpPr/>
      </dsp:nvSpPr>
      <dsp:spPr>
        <a:xfrm>
          <a:off x="172711" y="1557167"/>
          <a:ext cx="314020" cy="3140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6643D-FA28-4E4F-A854-0540E730F8FD}">
      <dsp:nvSpPr>
        <dsp:cNvPr id="0" name=""/>
        <dsp:cNvSpPr/>
      </dsp:nvSpPr>
      <dsp:spPr>
        <a:xfrm>
          <a:off x="659442" y="1428704"/>
          <a:ext cx="7247349" cy="57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5" tIns="60425" rIns="60425" bIns="604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Assist staff to understand behaviours within a biopsychosocial/ personal centred framework.</a:t>
          </a:r>
          <a:endParaRPr lang="en-US" sz="1500" kern="1200"/>
        </a:p>
      </dsp:txBody>
      <dsp:txXfrm>
        <a:off x="659442" y="1428704"/>
        <a:ext cx="7247349" cy="570945"/>
      </dsp:txXfrm>
    </dsp:sp>
    <dsp:sp modelId="{8737554B-501D-41B8-9CC7-6024CCF7E1C5}">
      <dsp:nvSpPr>
        <dsp:cNvPr id="0" name=""/>
        <dsp:cNvSpPr/>
      </dsp:nvSpPr>
      <dsp:spPr>
        <a:xfrm>
          <a:off x="0" y="2142386"/>
          <a:ext cx="7906792" cy="5709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1E750-AB93-4464-8677-B35D82915EE6}">
      <dsp:nvSpPr>
        <dsp:cNvPr id="0" name=""/>
        <dsp:cNvSpPr/>
      </dsp:nvSpPr>
      <dsp:spPr>
        <a:xfrm>
          <a:off x="172711" y="2270849"/>
          <a:ext cx="314020" cy="3140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2234E-CE2E-494C-A7E6-8E035ABA3535}">
      <dsp:nvSpPr>
        <dsp:cNvPr id="0" name=""/>
        <dsp:cNvSpPr/>
      </dsp:nvSpPr>
      <dsp:spPr>
        <a:xfrm>
          <a:off x="659442" y="2142386"/>
          <a:ext cx="7247349" cy="57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5" tIns="60425" rIns="60425" bIns="604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Reduce the use of medication as first line treatment where possible (its not always possible) – increase the  use of psychosocial approaches/ interventions.</a:t>
          </a:r>
          <a:endParaRPr lang="en-US" sz="1500" kern="1200"/>
        </a:p>
      </dsp:txBody>
      <dsp:txXfrm>
        <a:off x="659442" y="2142386"/>
        <a:ext cx="7247349" cy="570945"/>
      </dsp:txXfrm>
    </dsp:sp>
    <dsp:sp modelId="{4A13A375-3B74-49DD-BD3F-F68942B2C477}">
      <dsp:nvSpPr>
        <dsp:cNvPr id="0" name=""/>
        <dsp:cNvSpPr/>
      </dsp:nvSpPr>
      <dsp:spPr>
        <a:xfrm>
          <a:off x="0" y="2856069"/>
          <a:ext cx="7906792" cy="5709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491F-CE60-46C7-AE9E-235C5128563A}">
      <dsp:nvSpPr>
        <dsp:cNvPr id="0" name=""/>
        <dsp:cNvSpPr/>
      </dsp:nvSpPr>
      <dsp:spPr>
        <a:xfrm>
          <a:off x="172711" y="2984531"/>
          <a:ext cx="314020" cy="3140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D4297-8558-4D63-9FC7-B61AC7B82C2C}">
      <dsp:nvSpPr>
        <dsp:cNvPr id="0" name=""/>
        <dsp:cNvSpPr/>
      </dsp:nvSpPr>
      <dsp:spPr>
        <a:xfrm>
          <a:off x="659442" y="2856069"/>
          <a:ext cx="7247349" cy="57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5" tIns="60425" rIns="60425" bIns="604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Improve overall staff skills and therefore quality of care including least restrictive care interventions</a:t>
          </a:r>
          <a:endParaRPr lang="en-US" sz="1500" kern="1200"/>
        </a:p>
      </dsp:txBody>
      <dsp:txXfrm>
        <a:off x="659442" y="2856069"/>
        <a:ext cx="7247349" cy="570945"/>
      </dsp:txXfrm>
    </dsp:sp>
    <dsp:sp modelId="{C31C2AAF-F3FB-4DA3-910B-6CD155DD229E}">
      <dsp:nvSpPr>
        <dsp:cNvPr id="0" name=""/>
        <dsp:cNvSpPr/>
      </dsp:nvSpPr>
      <dsp:spPr>
        <a:xfrm>
          <a:off x="0" y="3569751"/>
          <a:ext cx="7906792" cy="5709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CC752-F3CA-4376-8A95-2CFA62816B90}">
      <dsp:nvSpPr>
        <dsp:cNvPr id="0" name=""/>
        <dsp:cNvSpPr/>
      </dsp:nvSpPr>
      <dsp:spPr>
        <a:xfrm>
          <a:off x="172711" y="3698214"/>
          <a:ext cx="314020" cy="3140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FD003-83F8-4309-A591-4BD73B0C5127}">
      <dsp:nvSpPr>
        <dsp:cNvPr id="0" name=""/>
        <dsp:cNvSpPr/>
      </dsp:nvSpPr>
      <dsp:spPr>
        <a:xfrm>
          <a:off x="659442" y="3569751"/>
          <a:ext cx="7247349" cy="57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5" tIns="60425" rIns="60425" bIns="604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Reduce NHS inpatient admissions and/or the need to move care homes. </a:t>
          </a:r>
          <a:endParaRPr lang="en-US" sz="1500" kern="1200"/>
        </a:p>
      </dsp:txBody>
      <dsp:txXfrm>
        <a:off x="659442" y="3569751"/>
        <a:ext cx="7247349" cy="57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D440D-FE1D-49E6-8A1D-EFAE908A44E3}" type="datetimeFigureOut">
              <a:rPr lang="en-US" smtClean="0"/>
              <a:pPr/>
              <a:t>10/12/2021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6938-37CF-431A-A7FD-6E99B86EC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1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CBA2-742F-A348-A5D7-69A0C5B6897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798C7-9620-5C41-BFA8-CF802F117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6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48C651F-EE85-47EB-AD4C-C75C998505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50EEBE8-94CE-41D9-A035-AED9B77F5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36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5" name="Rectangle 4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3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740000" cy="1440000"/>
          </a:xfrm>
        </p:spPr>
        <p:txBody>
          <a:bodyPr/>
          <a:lstStyle/>
          <a:p>
            <a:r>
              <a:rPr lang="en-US" sz="4000"/>
              <a:t>Click to edit Master title style</a:t>
            </a:r>
            <a:endParaRPr lang="en-GB" sz="400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7740000" cy="2160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lnSpc>
                <a:spcPct val="110000"/>
              </a:lnSpc>
            </a:pPr>
            <a:r>
              <a:rPr lang="en-US" sz="1800"/>
              <a:t>Click to edit Master subtitle style</a:t>
            </a:r>
            <a:endParaRPr lang="en-GB" sz="180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90" y="5058021"/>
            <a:ext cx="7747155" cy="4319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7906072" cy="648072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noProof="0"/>
              <a:t>Click to edit Master title style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914400" y="1916832"/>
            <a:ext cx="7916180" cy="43204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2492375"/>
            <a:ext cx="7905750" cy="3744937"/>
          </a:xfrm>
        </p:spPr>
        <p:txBody>
          <a:bodyPr/>
          <a:lstStyle/>
          <a:p>
            <a:pPr lvl="0"/>
            <a:r>
              <a:rPr lang="en-GB" noProof="0"/>
              <a:t>Picture size 10.8 x 21.96 cm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24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740000" cy="791928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740000" cy="21602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63590" y="4481957"/>
            <a:ext cx="7747155" cy="431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80" y="1052736"/>
            <a:ext cx="7906792" cy="7651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680" y="1951259"/>
            <a:ext cx="7906792" cy="4142037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rgbClr val="33333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33333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33333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33333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98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301208"/>
            <a:ext cx="7920880" cy="7651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052513"/>
            <a:ext cx="7921625" cy="4104679"/>
          </a:xfrm>
        </p:spPr>
        <p:txBody>
          <a:bodyPr/>
          <a:lstStyle/>
          <a:p>
            <a:pPr lvl="0"/>
            <a:r>
              <a:rPr lang="en-GB" noProof="0"/>
              <a:t>Picture size 11.91 x  22 cm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56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48" y="1018309"/>
            <a:ext cx="7931224" cy="7651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248" y="1916832"/>
            <a:ext cx="3976712" cy="4248471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rgbClr val="33333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33333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33333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33333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179392" y="1916832"/>
            <a:ext cx="3641080" cy="42484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Picture size 11.8 x 10.11 cm</a:t>
            </a:r>
          </a:p>
        </p:txBody>
      </p:sp>
    </p:spTree>
    <p:extLst>
      <p:ext uri="{BB962C8B-B14F-4D97-AF65-F5344CB8AC3E}">
        <p14:creationId xmlns:p14="http://schemas.microsoft.com/office/powerpoint/2010/main" val="38245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400" y="1052736"/>
            <a:ext cx="7938072" cy="7651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82400" y="2060849"/>
            <a:ext cx="3875549" cy="40324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914848" y="2060849"/>
            <a:ext cx="3905624" cy="40324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480" y="1082727"/>
            <a:ext cx="7920880" cy="7651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98480" y="1997150"/>
            <a:ext cx="4105568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98480" y="2708920"/>
            <a:ext cx="4105568" cy="35583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6479" y="1997150"/>
            <a:ext cx="373288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5086479" y="2708920"/>
            <a:ext cx="3732881" cy="35583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278" y="911016"/>
            <a:ext cx="3512210" cy="155726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279" y="2711216"/>
            <a:ext cx="3296184" cy="3438798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rgbClr val="33333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33333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33333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33333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0113" y="911225"/>
            <a:ext cx="4248150" cy="5238750"/>
          </a:xfrm>
        </p:spPr>
        <p:txBody>
          <a:bodyPr/>
          <a:lstStyle/>
          <a:p>
            <a:pPr lvl="0"/>
            <a:r>
              <a:rPr lang="en-GB"/>
              <a:t>Picture size 14.56 x 11.85 cm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righ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592" y="911016"/>
            <a:ext cx="3456384" cy="155726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99593" y="2711216"/>
            <a:ext cx="3296184" cy="3438798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rgbClr val="33333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33333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33333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33333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500563" y="911225"/>
            <a:ext cx="4248150" cy="5238750"/>
          </a:xfrm>
        </p:spPr>
        <p:txBody>
          <a:bodyPr/>
          <a:lstStyle/>
          <a:p>
            <a:pPr lvl="0"/>
            <a:r>
              <a:rPr lang="en-GB"/>
              <a:t>Picture size 14.56 x 11.85 cm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5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2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 bwMode="auto">
          <a:xfrm>
            <a:off x="5868144" y="2708920"/>
            <a:ext cx="29626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Trebuchet MS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200" b="1" dirty="0"/>
              <a:t>Here is an example of a quote.</a:t>
            </a:r>
          </a:p>
          <a:p>
            <a:pPr>
              <a:spcBef>
                <a:spcPts val="800"/>
              </a:spcBef>
            </a:pPr>
            <a:r>
              <a:rPr lang="en-US" sz="1400" b="1" dirty="0">
                <a:solidFill>
                  <a:srgbClr val="0070C0"/>
                </a:solidFill>
              </a:rPr>
              <a:t>Name</a:t>
            </a:r>
            <a:br>
              <a:rPr lang="en-US" sz="1400" b="1" dirty="0">
                <a:solidFill>
                  <a:srgbClr val="0070C0"/>
                </a:solidFill>
              </a:rPr>
            </a:br>
            <a:r>
              <a:rPr lang="en-US" sz="1400" b="1" dirty="0">
                <a:solidFill>
                  <a:srgbClr val="0070C0"/>
                </a:solidFill>
              </a:rPr>
              <a:t>Department</a:t>
            </a:r>
          </a:p>
          <a:p>
            <a:r>
              <a:rPr lang="en-US" sz="2400" b="1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868144" y="1844825"/>
            <a:ext cx="504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dirty="0">
                <a:solidFill>
                  <a:srgbClr val="0070C0"/>
                </a:solidFill>
              </a:rPr>
              <a:t>“</a:t>
            </a:r>
            <a:endParaRPr lang="en-US" sz="9600" dirty="0">
              <a:solidFill>
                <a:srgbClr val="0070C0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47738" y="908050"/>
            <a:ext cx="4344342" cy="5257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138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8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icture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8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7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2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5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7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8229600" cy="765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740000" cy="21602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91582" y="4409949"/>
            <a:ext cx="7747155" cy="431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5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093598"/>
            <a:ext cx="1066800" cy="810768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37" y="1079502"/>
            <a:ext cx="787223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8237" y="1978025"/>
            <a:ext cx="787223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9" name="Rectangle 8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  <p:pic>
        <p:nvPicPr>
          <p:cNvPr id="15" name="Picture 14" descr="Our-Values-Logo-Colour-Name.eps"/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19999"/>
          <a:stretch/>
        </p:blipFill>
        <p:spPr>
          <a:xfrm>
            <a:off x="827584" y="6453336"/>
            <a:ext cx="6696744" cy="288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57" r:id="rId2"/>
    <p:sldLayoutId id="2147483762" r:id="rId3"/>
    <p:sldLayoutId id="2147483759" r:id="rId4"/>
    <p:sldLayoutId id="2147483758" r:id="rId5"/>
    <p:sldLayoutId id="2147483760" r:id="rId6"/>
    <p:sldLayoutId id="2147483763" r:id="rId7"/>
    <p:sldLayoutId id="2147483764" r:id="rId8"/>
    <p:sldLayoutId id="2147483664" r:id="rId9"/>
    <p:sldLayoutId id="2147483706" r:id="rId10"/>
    <p:sldLayoutId id="2147483707" r:id="rId11"/>
    <p:sldLayoutId id="2147483649" r:id="rId12"/>
    <p:sldLayoutId id="2147483663" r:id="rId13"/>
    <p:sldLayoutId id="2147483750" r:id="rId14"/>
    <p:sldLayoutId id="2147483667" r:id="rId15"/>
    <p:sldLayoutId id="2147483753" r:id="rId16"/>
    <p:sldLayoutId id="2147483672" r:id="rId17"/>
    <p:sldLayoutId id="2147483747" r:id="rId18"/>
    <p:sldLayoutId id="2147483669" r:id="rId19"/>
    <p:sldLayoutId id="2147483761" r:id="rId20"/>
    <p:sldLayoutId id="2147483665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None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None/>
        <a:defRPr sz="1800">
          <a:solidFill>
            <a:srgbClr val="333333"/>
          </a:solidFill>
          <a:latin typeface="+mn-lt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None/>
        <a:defRPr sz="1800">
          <a:solidFill>
            <a:srgbClr val="333333"/>
          </a:solidFill>
          <a:latin typeface="+mn-lt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None/>
        <a:defRPr sz="1800">
          <a:solidFill>
            <a:srgbClr val="333333"/>
          </a:solidFill>
          <a:latin typeface="+mn-lt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None/>
        <a:defRPr sz="18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ertonOPAdminTeam@swlstg.nhs.uk" TargetMode="External"/><Relationship Id="rId2" Type="http://schemas.openxmlformats.org/officeDocument/2006/relationships/hyperlink" Target="mailto:SuttonOlderPeopleServices@swlstg.nhs.uk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212976"/>
            <a:ext cx="8229600" cy="648072"/>
          </a:xfrm>
        </p:spPr>
        <p:txBody>
          <a:bodyPr/>
          <a:lstStyle/>
          <a:p>
            <a:r>
              <a:rPr lang="en-US" dirty="0"/>
              <a:t>Sutton and Merton CBS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7606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/>
              <a:t>Dr Victoria Hill</a:t>
            </a:r>
          </a:p>
          <a:p>
            <a:pPr>
              <a:lnSpc>
                <a:spcPct val="110000"/>
              </a:lnSpc>
            </a:pPr>
            <a:r>
              <a:rPr lang="en-GB" dirty="0"/>
              <a:t>Clinical Lead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B68917-4F07-456B-822B-67A9C25A5A0E}"/>
              </a:ext>
            </a:extLst>
          </p:cNvPr>
          <p:cNvSpPr txBox="1">
            <a:spLocks/>
          </p:cNvSpPr>
          <p:nvPr/>
        </p:nvSpPr>
        <p:spPr bwMode="auto">
          <a:xfrm>
            <a:off x="128919" y="4590256"/>
            <a:ext cx="466767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kern="0" dirty="0"/>
              <a:t>Specialist  Older People Mental Health Liaison/input to Residential and Nursing Homes in Sutton and Merton</a:t>
            </a:r>
          </a:p>
        </p:txBody>
      </p:sp>
    </p:spTree>
    <p:extLst>
      <p:ext uri="{BB962C8B-B14F-4D97-AF65-F5344CB8AC3E}">
        <p14:creationId xmlns:p14="http://schemas.microsoft.com/office/powerpoint/2010/main" val="8864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696390F-A22D-4FF5-AEA0-8ECC7B5FD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248" y="1018309"/>
            <a:ext cx="7931224" cy="765175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GB" altLang="en-US"/>
              <a:t>Clinical Process – Newcastle Model</a:t>
            </a: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FE43F98-0B34-4B94-882F-5EC2BAAB73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9248" y="1916833"/>
            <a:ext cx="4834880" cy="3922858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1600" dirty="0" err="1"/>
              <a:t>Wk</a:t>
            </a:r>
            <a:r>
              <a:rPr lang="en-GB" altLang="en-US" sz="1600" dirty="0"/>
              <a:t> 1 - 2: 	Assessment with staff, patient, 	family and others as appropriate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 err="1"/>
              <a:t>Wk</a:t>
            </a:r>
            <a:r>
              <a:rPr lang="en-GB" altLang="en-US" sz="1600" dirty="0"/>
              <a:t> 2 - 3: 	Observations and gathering further 	info via behavioural charts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 err="1"/>
              <a:t>Wk</a:t>
            </a:r>
            <a:r>
              <a:rPr lang="en-GB" altLang="en-US" sz="1600" dirty="0"/>
              <a:t> 4 - 5: 	Information sharing session with 	staff and develop collaborative care plan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 err="1"/>
              <a:t>Wk</a:t>
            </a:r>
            <a:r>
              <a:rPr lang="en-GB" altLang="en-US" sz="1600" dirty="0"/>
              <a:t> 6: 	Write up care plan and deliver to care 	home, family, GP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 err="1"/>
              <a:t>Wk</a:t>
            </a:r>
            <a:r>
              <a:rPr lang="en-GB" altLang="en-US" sz="1600" dirty="0"/>
              <a:t> 7-11: 	Follow up and review and revise 		formulation and care plan if necessary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 err="1"/>
              <a:t>Wk</a:t>
            </a:r>
            <a:r>
              <a:rPr lang="en-GB" altLang="en-US" sz="1600" dirty="0"/>
              <a:t> 12: 	Discharge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4EFD06B1-DA3B-4D85-A5DF-4C784E786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3138220"/>
            <a:ext cx="3024336" cy="22682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>
            <a:extLst>
              <a:ext uri="{FF2B5EF4-FFF2-40B4-BE49-F238E27FC236}">
                <a16:creationId xmlns:a16="http://schemas.microsoft.com/office/drawing/2014/main" id="{93B83450-FEB8-40D8-8AA1-FED9AD2F8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400" y="1052736"/>
            <a:ext cx="7938072" cy="765175"/>
          </a:xfrm>
        </p:spPr>
        <p:txBody>
          <a:bodyPr wrap="square" anchor="ctr">
            <a:normAutofit/>
          </a:bodyPr>
          <a:lstStyle/>
          <a:p>
            <a:r>
              <a:rPr lang="en-GB" altLang="en-US" dirty="0"/>
              <a:t>Our Population</a:t>
            </a:r>
            <a:endParaRPr lang="en-US" altLang="en-US" dirty="0"/>
          </a:p>
        </p:txBody>
      </p:sp>
      <p:pic>
        <p:nvPicPr>
          <p:cNvPr id="5123" name="Picture 4" descr="Map of England">
            <a:extLst>
              <a:ext uri="{FF2B5EF4-FFF2-40B4-BE49-F238E27FC236}">
                <a16:creationId xmlns:a16="http://schemas.microsoft.com/office/drawing/2014/main" id="{E6046DE2-D4A7-419C-A05E-D1972372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883" y="2060849"/>
            <a:ext cx="3800583" cy="40324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3">
            <a:extLst>
              <a:ext uri="{FF2B5EF4-FFF2-40B4-BE49-F238E27FC236}">
                <a16:creationId xmlns:a16="http://schemas.microsoft.com/office/drawing/2014/main" id="{15ED4942-0DE7-436F-BC2A-CF381ED05BF6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>
          <a:xfrm>
            <a:off x="4914848" y="2060849"/>
            <a:ext cx="3905624" cy="403244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1700"/>
              <a:t>Population 65+ = 58.6k across Sutton and Merton</a:t>
            </a:r>
          </a:p>
          <a:p>
            <a:pPr>
              <a:lnSpc>
                <a:spcPct val="90000"/>
              </a:lnSpc>
            </a:pPr>
            <a:r>
              <a:rPr lang="en-GB" altLang="en-US" sz="1700"/>
              <a:t>Approx. 3900 people with dementia</a:t>
            </a:r>
          </a:p>
          <a:p>
            <a:pPr>
              <a:lnSpc>
                <a:spcPct val="90000"/>
              </a:lnSpc>
            </a:pPr>
            <a:r>
              <a:rPr lang="en-GB" altLang="en-US" sz="1700"/>
              <a:t>Approx. 1/3 in care homes (1300)</a:t>
            </a:r>
          </a:p>
          <a:p>
            <a:pPr>
              <a:lnSpc>
                <a:spcPct val="90000"/>
              </a:lnSpc>
            </a:pPr>
            <a:endParaRPr lang="en-GB" altLang="en-US" sz="1700"/>
          </a:p>
          <a:p>
            <a:pPr>
              <a:lnSpc>
                <a:spcPct val="90000"/>
              </a:lnSpc>
            </a:pPr>
            <a:r>
              <a:rPr lang="en-GB" altLang="en-US" sz="1700"/>
              <a:t>For 65+ &amp; dementia; </a:t>
            </a:r>
          </a:p>
          <a:p>
            <a:pPr lvl="1">
              <a:lnSpc>
                <a:spcPct val="90000"/>
              </a:lnSpc>
            </a:pPr>
            <a:r>
              <a:rPr lang="en-GB" altLang="en-US" sz="1700"/>
              <a:t>34 OP care homes in Sutton (29 Dementia)</a:t>
            </a:r>
          </a:p>
          <a:p>
            <a:pPr lvl="1">
              <a:lnSpc>
                <a:spcPct val="90000"/>
              </a:lnSpc>
            </a:pPr>
            <a:r>
              <a:rPr lang="en-GB" altLang="en-US" sz="1700"/>
              <a:t>21 OP care homes in Merton (15 dementia)</a:t>
            </a:r>
          </a:p>
          <a:p>
            <a:pPr lvl="1">
              <a:lnSpc>
                <a:spcPct val="90000"/>
              </a:lnSpc>
            </a:pPr>
            <a:endParaRPr lang="en-GB" altLang="en-US" sz="1700"/>
          </a:p>
          <a:p>
            <a:pPr lvl="1">
              <a:lnSpc>
                <a:spcPct val="90000"/>
              </a:lnSpc>
            </a:pPr>
            <a:r>
              <a:rPr lang="en-GB" altLang="en-US" sz="1700"/>
              <a:t>CBS has regular referrals from 39 of those 55 care homes across the two boroughs.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243" y="545420"/>
            <a:ext cx="7740000" cy="648072"/>
          </a:xfrm>
        </p:spPr>
        <p:txBody>
          <a:bodyPr/>
          <a:lstStyle/>
          <a:p>
            <a:r>
              <a:rPr lang="en-US" dirty="0"/>
              <a:t>Service Specifics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794" y="1412776"/>
            <a:ext cx="8000898" cy="47525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Service was formed in 2008 in Sutton and expanded to Merton in 2010.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Based at Cheam Resource Centre in North Cheam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Working Hours: Monday – Friday 9-5.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GP referrals accepted via </a:t>
            </a:r>
            <a:r>
              <a:rPr lang="en-US" dirty="0" err="1"/>
              <a:t>ErS</a:t>
            </a:r>
            <a:r>
              <a:rPr lang="en-US" dirty="0"/>
              <a:t> or email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SuttonOlderPeopleServices@swlstg.nhs.uk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MertonOPAdminTeam@swlstg.nhs.uk</a:t>
            </a:r>
            <a:endParaRPr lang="en-US" dirty="0"/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referrals usually seen within 1-3 weeks (28 days max) depending on urgency.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4D1AA14-E6F4-4BF5-8FDD-03285359A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80" y="1052736"/>
            <a:ext cx="7906792" cy="765175"/>
          </a:xfrm>
        </p:spPr>
        <p:txBody>
          <a:bodyPr wrap="square" anchor="ctr">
            <a:normAutofit/>
          </a:bodyPr>
          <a:lstStyle/>
          <a:p>
            <a:r>
              <a:rPr lang="en-GB" altLang="en-US" dirty="0"/>
              <a:t>Referrals</a:t>
            </a:r>
          </a:p>
        </p:txBody>
      </p:sp>
      <p:graphicFrame>
        <p:nvGraphicFramePr>
          <p:cNvPr id="7173" name="Content Placeholder 2">
            <a:extLst>
              <a:ext uri="{FF2B5EF4-FFF2-40B4-BE49-F238E27FC236}">
                <a16:creationId xmlns:a16="http://schemas.microsoft.com/office/drawing/2014/main" id="{658C9287-9560-4628-AA20-88700DB4B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96985"/>
              </p:ext>
            </p:extLst>
          </p:nvPr>
        </p:nvGraphicFramePr>
        <p:xfrm>
          <a:off x="913680" y="1951259"/>
          <a:ext cx="7906792" cy="414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619A39F-8053-4608-A3D2-4DCB61C3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80" y="1052736"/>
            <a:ext cx="7906792" cy="765175"/>
          </a:xfrm>
        </p:spPr>
        <p:txBody>
          <a:bodyPr wrap="square" anchor="ctr">
            <a:normAutofit/>
          </a:bodyPr>
          <a:lstStyle/>
          <a:p>
            <a:r>
              <a:rPr lang="en-GB" altLang="en-US"/>
              <a:t>Eligibility Criteria - inclusion</a:t>
            </a:r>
          </a:p>
        </p:txBody>
      </p:sp>
      <p:graphicFrame>
        <p:nvGraphicFramePr>
          <p:cNvPr id="8199" name="Content Placeholder 2">
            <a:extLst>
              <a:ext uri="{FF2B5EF4-FFF2-40B4-BE49-F238E27FC236}">
                <a16:creationId xmlns:a16="http://schemas.microsoft.com/office/drawing/2014/main" id="{02A530FC-AC12-4FB5-9DB4-85F94CFBD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304586"/>
              </p:ext>
            </p:extLst>
          </p:nvPr>
        </p:nvGraphicFramePr>
        <p:xfrm>
          <a:off x="913680" y="1951259"/>
          <a:ext cx="7906792" cy="414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6816B76-54B1-4DFE-884F-3C3E6215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80" y="1052736"/>
            <a:ext cx="7906792" cy="765175"/>
          </a:xfrm>
        </p:spPr>
        <p:txBody>
          <a:bodyPr wrap="square" anchor="ctr">
            <a:normAutofit/>
          </a:bodyPr>
          <a:lstStyle/>
          <a:p>
            <a:r>
              <a:rPr lang="en-GB" altLang="en-US"/>
              <a:t>Eligibility Criteria - exclusion</a:t>
            </a:r>
          </a:p>
        </p:txBody>
      </p:sp>
      <p:graphicFrame>
        <p:nvGraphicFramePr>
          <p:cNvPr id="9223" name="Content Placeholder 2">
            <a:extLst>
              <a:ext uri="{FF2B5EF4-FFF2-40B4-BE49-F238E27FC236}">
                <a16:creationId xmlns:a16="http://schemas.microsoft.com/office/drawing/2014/main" id="{5C9EBE1C-B38D-49F5-8F21-05A2952F5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091035"/>
              </p:ext>
            </p:extLst>
          </p:nvPr>
        </p:nvGraphicFramePr>
        <p:xfrm>
          <a:off x="913680" y="1951259"/>
          <a:ext cx="7906792" cy="414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BA01-B82C-43C8-8DFE-97CA48AF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740000" cy="504056"/>
          </a:xfrm>
        </p:spPr>
        <p:txBody>
          <a:bodyPr/>
          <a:lstStyle/>
          <a:p>
            <a:r>
              <a:rPr lang="en-GB" dirty="0"/>
              <a:t>Who are we?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5EC81-B781-48D7-A95E-0B884FD76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740000" cy="4464496"/>
          </a:xfrm>
        </p:spPr>
        <p:txBody>
          <a:bodyPr/>
          <a:lstStyle/>
          <a:p>
            <a:r>
              <a:rPr lang="en-US"/>
              <a:t>Core team establishment is currently 3.5 staff </a:t>
            </a:r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0.5 wte Psychology Lead: Dr Victoria Hill</a:t>
            </a:r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2 wte x CPNs: Amanda Fox, Elizabeth Schofield</a:t>
            </a:r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1 wte x Assistant Psychologist: Jedrah Owusu-Mensah</a:t>
            </a:r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Psychiatry input provided by the Sutton and Merton Older People CMHTs: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Dr Stinson, Dr Oyegunle (Sutton);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Dr Shah, Dr Al-Daghistani (Merton).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6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32EC94D2-8BD0-4DD9-B68F-D30041876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680" y="1052736"/>
            <a:ext cx="7906792" cy="7651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/>
              <a:t>Service Model/Principles </a:t>
            </a:r>
          </a:p>
        </p:txBody>
      </p:sp>
      <p:graphicFrame>
        <p:nvGraphicFramePr>
          <p:cNvPr id="3076" name="Rectangle 3">
            <a:extLst>
              <a:ext uri="{FF2B5EF4-FFF2-40B4-BE49-F238E27FC236}">
                <a16:creationId xmlns:a16="http://schemas.microsoft.com/office/drawing/2014/main" id="{EE0AAC18-D893-4AD5-83CD-E571A6583B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629551"/>
              </p:ext>
            </p:extLst>
          </p:nvPr>
        </p:nvGraphicFramePr>
        <p:xfrm>
          <a:off x="913680" y="1951259"/>
          <a:ext cx="7906792" cy="414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1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9FB951E-B1F1-4FFF-A157-3D2D6172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80" y="764704"/>
            <a:ext cx="7906792" cy="765175"/>
          </a:xfrm>
        </p:spPr>
        <p:txBody>
          <a:bodyPr/>
          <a:lstStyle/>
          <a:p>
            <a:r>
              <a:rPr lang="en-US" dirty="0"/>
              <a:t>Holistic Assessment/Formulation</a:t>
            </a: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350" y="1951259"/>
            <a:ext cx="4127452" cy="4142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9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SWLSTG Powerpoint-Template">
  <a:themeElements>
    <a:clrScheme name="Custom 41">
      <a:dk1>
        <a:srgbClr val="595959"/>
      </a:dk1>
      <a:lt1>
        <a:srgbClr val="FFFFFF"/>
      </a:lt1>
      <a:dk2>
        <a:srgbClr val="008CA8"/>
      </a:dk2>
      <a:lt2>
        <a:srgbClr val="FDE6AB"/>
      </a:lt2>
      <a:accent1>
        <a:srgbClr val="008CA8"/>
      </a:accent1>
      <a:accent2>
        <a:srgbClr val="26A699"/>
      </a:accent2>
      <a:accent3>
        <a:srgbClr val="60295E"/>
      </a:accent3>
      <a:accent4>
        <a:srgbClr val="D94242"/>
      </a:accent4>
      <a:accent5>
        <a:srgbClr val="8EB831"/>
      </a:accent5>
      <a:accent6>
        <a:srgbClr val="000000"/>
      </a:accent6>
      <a:hlink>
        <a:srgbClr val="004E77"/>
      </a:hlink>
      <a:folHlink>
        <a:srgbClr val="238F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wlstg Powerpoint template" id="{27E8F634-4451-9049-A30F-C10C4E17593F}" vid="{0E8F9BAC-B5DE-D945-B882-16EB767322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play_x0020_On xmlns="685a3484-9597-4c1f-8a30-94f25e8f76a4">
      <Value>13</Value>
    </Display_x0020_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53EFDBE6ECF34DB1593126C1628796" ma:contentTypeVersion="8" ma:contentTypeDescription="Create a new document." ma:contentTypeScope="" ma:versionID="fa674b048d3bb8635c1139521574a037">
  <xsd:schema xmlns:xsd="http://www.w3.org/2001/XMLSchema" xmlns:xs="http://www.w3.org/2001/XMLSchema" xmlns:p="http://schemas.microsoft.com/office/2006/metadata/properties" xmlns:ns2="685a3484-9597-4c1f-8a30-94f25e8f76a4" xmlns:ns3="0ce8bc5f-e3e5-4463-87b2-3561f083eaf5" targetNamespace="http://schemas.microsoft.com/office/2006/metadata/properties" ma:root="true" ma:fieldsID="fb8644962fedbfb43be0ac00f83f4893" ns2:_="" ns3:_="">
    <xsd:import namespace="685a3484-9597-4c1f-8a30-94f25e8f76a4"/>
    <xsd:import namespace="0ce8bc5f-e3e5-4463-87b2-3561f083eaf5"/>
    <xsd:element name="properties">
      <xsd:complexType>
        <xsd:sequence>
          <xsd:element name="documentManagement">
            <xsd:complexType>
              <xsd:all>
                <xsd:element ref="ns2:Display_x0020_On" minOccurs="0"/>
                <xsd:element ref="ns3:MediaServiceAutoTag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a3484-9597-4c1f-8a30-94f25e8f76a4" elementFormDefault="qualified">
    <xsd:import namespace="http://schemas.microsoft.com/office/2006/documentManagement/types"/>
    <xsd:import namespace="http://schemas.microsoft.com/office/infopath/2007/PartnerControls"/>
    <xsd:element name="Display_x0020_On" ma:index="8" nillable="true" ma:displayName="Display On" ma:list="{e8fa22fa-e500-41ff-8e28-53a2b52d200d}" ma:internalName="Display_x0020_On" ma:showField="Title" ma:web="685a3484-9597-4c1f-8a30-94f25e8f76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8bc5f-e3e5-4463-87b2-3561f083eaf5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9" nillable="true" ma:displayName="MediaServiceAutoTags" ma:internalName="MediaServiceAutoTags" ma:readOnly="true">
      <xsd:simpleType>
        <xsd:restriction base="dms:Text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1FE224-A906-4619-951F-9A43944E5E0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18F9AA6-076D-482A-A8F4-D72672204CE0"/>
    <ds:schemaRef ds:uri="685a3484-9597-4c1f-8a30-94f25e8f76a4"/>
  </ds:schemaRefs>
</ds:datastoreItem>
</file>

<file path=customXml/itemProps2.xml><?xml version="1.0" encoding="utf-8"?>
<ds:datastoreItem xmlns:ds="http://schemas.openxmlformats.org/officeDocument/2006/customXml" ds:itemID="{E4350965-0CF7-4E6B-9D36-B6E23088F7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D97243-A391-4183-97F9-7A44BF54A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5a3484-9597-4c1f-8a30-94f25e8f76a4"/>
    <ds:schemaRef ds:uri="0ce8bc5f-e3e5-4463-87b2-3561f083ea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SWLSTG Powerpoint-Template</Template>
  <TotalTime>164</TotalTime>
  <Words>677</Words>
  <Application>Microsoft Office PowerPoint</Application>
  <PresentationFormat>On-screen Show (4:3)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SWLSTG Powerpoint-Template</vt:lpstr>
      <vt:lpstr>Sutton and Merton CBS</vt:lpstr>
      <vt:lpstr>Our Population</vt:lpstr>
      <vt:lpstr>Service Specifics</vt:lpstr>
      <vt:lpstr>Referrals</vt:lpstr>
      <vt:lpstr>Eligibility Criteria - inclusion</vt:lpstr>
      <vt:lpstr>Eligibility Criteria - exclusion</vt:lpstr>
      <vt:lpstr>Who are we?</vt:lpstr>
      <vt:lpstr>Service Model/Principles </vt:lpstr>
      <vt:lpstr>Holistic Assessment/Formulation</vt:lpstr>
      <vt:lpstr>Clinical Process – Newcastle Model</vt:lpstr>
    </vt:vector>
  </TitlesOfParts>
  <Company>SWLSTG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Sutton and Merton CBS</dc:title>
  <dc:creator>Hill, Victoria</dc:creator>
  <cp:lastModifiedBy>Hill, Victoria</cp:lastModifiedBy>
  <cp:revision>15</cp:revision>
  <cp:lastPrinted>2014-11-19T11:22:25Z</cp:lastPrinted>
  <dcterms:created xsi:type="dcterms:W3CDTF">2021-10-12T18:26:32Z</dcterms:created>
  <dcterms:modified xsi:type="dcterms:W3CDTF">2021-10-12T21:16:29Z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0x0101005453EFDBE6ECF34DB1593126C1628796</vt:lpwstr>
  </property>
</Properties>
</file>