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1879" r:id="rId6"/>
    <p:sldId id="1881" r:id="rId7"/>
    <p:sldId id="1869" r:id="rId8"/>
    <p:sldId id="1870" r:id="rId9"/>
    <p:sldId id="1875" r:id="rId10"/>
    <p:sldId id="1876" r:id="rId11"/>
    <p:sldId id="1874" r:id="rId12"/>
    <p:sldId id="1877" r:id="rId13"/>
    <p:sldId id="1878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EE5115-3D52-C64B-A168-CACD8FC75852}">
          <p14:sldIdLst>
            <p14:sldId id="256"/>
            <p14:sldId id="1879"/>
            <p14:sldId id="1881"/>
            <p14:sldId id="1869"/>
            <p14:sldId id="1870"/>
            <p14:sldId id="1875"/>
            <p14:sldId id="1876"/>
            <p14:sldId id="1874"/>
            <p14:sldId id="1877"/>
            <p14:sldId id="18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Taylor-Lund (NHS South West London CCG)" initials="MT(SWLC" lastIdx="1" clrIdx="0">
    <p:extLst>
      <p:ext uri="{19B8F6BF-5375-455C-9EA6-DF929625EA0E}">
        <p15:presenceInfo xmlns:p15="http://schemas.microsoft.com/office/powerpoint/2012/main" userId="S::Matt.Taylor-Lund@swlondon.nhs.uk::43fecc46-9039-4b84-ad86-eda5cd35a8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5336" autoAdjust="0"/>
  </p:normalViewPr>
  <p:slideViewPr>
    <p:cSldViewPr snapToGrid="0" snapToObjects="1">
      <p:cViewPr varScale="1">
        <p:scale>
          <a:sx n="112" d="100"/>
          <a:sy n="112" d="100"/>
        </p:scale>
        <p:origin x="1392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6E802-9E03-CC47-9F11-837DCABC5313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456C0-7C3C-4545-9A97-355DBB72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456C0-7C3C-4545-9A97-355DBB7247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5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456C0-7C3C-4545-9A97-355DBB7247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3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456C0-7C3C-4545-9A97-355DBB724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9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456C0-7C3C-4545-9A97-355DBB724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3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456C0-7C3C-4545-9A97-355DBB7247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97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456C0-7C3C-4545-9A97-355DBB7247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4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V4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411" y="1142990"/>
            <a:ext cx="5058508" cy="2123954"/>
          </a:xfrm>
        </p:spPr>
        <p:txBody>
          <a:bodyPr anchor="b" anchorCtr="0">
            <a:noAutofit/>
          </a:bodyPr>
          <a:lstStyle>
            <a:lvl1pPr algn="l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411" y="3500793"/>
            <a:ext cx="3964354" cy="435209"/>
          </a:xfrm>
          <a:solidFill>
            <a:srgbClr val="003087"/>
          </a:solidFill>
        </p:spPr>
        <p:txBody>
          <a:bodyPr wrap="square" lIns="108000" tIns="50400" rIns="108000" bIns="50400">
            <a:sp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71410" y="4660634"/>
            <a:ext cx="6094051" cy="1744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rtl="0"/>
            <a:r>
              <a:rPr lang="en-US" sz="1700" b="0" i="0" u="none" strike="noStrike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Bringing together Croydon, Kingston, Merton, Richmond, Sutton and </a:t>
            </a:r>
            <a:r>
              <a:rPr lang="en-US" sz="1700" b="0" i="0" u="none" strike="noStrike" kern="1200" baseline="300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Wandsworth</a:t>
            </a:r>
            <a:endParaRPr lang="en-US" sz="1700" b="0" i="0" u="none" strike="noStrike" kern="1200" baseline="300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69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7229" y="1378806"/>
            <a:ext cx="3536463" cy="3222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62" y="1378806"/>
            <a:ext cx="3499338" cy="3222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9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7230" y="205979"/>
            <a:ext cx="7299570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7230" y="1268534"/>
            <a:ext cx="7299569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87230" y="1063229"/>
            <a:ext cx="7299569" cy="0"/>
          </a:xfrm>
          <a:prstGeom prst="line">
            <a:avLst/>
          </a:prstGeom>
          <a:ln w="6350" cmpd="sng">
            <a:solidFill>
              <a:srgbClr val="0030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EA91988-5225-E14C-BF16-E881B761B115}"/>
              </a:ext>
            </a:extLst>
          </p:cNvPr>
          <p:cNvSpPr txBox="1"/>
          <p:nvPr userDrawn="1"/>
        </p:nvSpPr>
        <p:spPr>
          <a:xfrm>
            <a:off x="8686798" y="4866501"/>
            <a:ext cx="45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F93C890-56FA-0C4C-B56A-6BF10B7B8BA7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9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00308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w.majewska@nhs.n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 Skills and Trainee Nursing Associates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1411" y="3500793"/>
            <a:ext cx="3446589" cy="717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Primary, Community and Social Care</a:t>
            </a:r>
          </a:p>
        </p:txBody>
      </p:sp>
    </p:spTree>
    <p:extLst>
      <p:ext uri="{BB962C8B-B14F-4D97-AF65-F5344CB8AC3E}">
        <p14:creationId xmlns:p14="http://schemas.microsoft.com/office/powerpoint/2010/main" val="3585084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186-D273-4F2C-95E8-740889C9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DDA9A-855D-4E5B-9D97-D1072F54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 Nursing Homes need to address recruitment and support nursing workforce development?</a:t>
            </a:r>
          </a:p>
          <a:p>
            <a:pPr marL="0" indent="0" algn="ctr">
              <a:buNone/>
            </a:pPr>
            <a:r>
              <a:rPr lang="en-GB" dirty="0"/>
              <a:t>Wendy Majewska 07867508822</a:t>
            </a:r>
          </a:p>
          <a:p>
            <a:pPr marL="0" indent="0" algn="ctr">
              <a:buNone/>
            </a:pPr>
            <a:r>
              <a:rPr lang="en-GB" dirty="0">
                <a:hlinkClick r:id="rId3"/>
              </a:rPr>
              <a:t>w.majewska@nhs.net</a:t>
            </a:r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15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EEB8-C70E-C547-B733-1F67B66B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Skills (FS)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798D-4CC0-3845-81AD-0340A3F13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Functional skills can improve job prospects and increase earning power</a:t>
            </a:r>
          </a:p>
          <a:p>
            <a:r>
              <a:rPr lang="en-GB" dirty="0"/>
              <a:t>Individuals who do not hold a GCSE in Maths and/or English can undertake a part time FS course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9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EEB8-C70E-C547-B733-1F67B66B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Skills (FS)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798D-4CC0-3845-81AD-0340A3F13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To undertake an intermediate or higher level apprenticeship GCSEs (or equivalent) in Maths and English is required</a:t>
            </a:r>
          </a:p>
          <a:p>
            <a:r>
              <a:rPr lang="en-GB" dirty="0"/>
              <a:t>Courses are available in south west London to support workforce development </a:t>
            </a:r>
          </a:p>
          <a:p>
            <a:r>
              <a:rPr lang="en-GB" dirty="0"/>
              <a:t>Courses are free of charge to the employer and learner and encourage learning</a:t>
            </a:r>
          </a:p>
          <a:p>
            <a:r>
              <a:rPr lang="en-GB" dirty="0"/>
              <a:t>Your local Training Hub will have information about these and other training courses available for staff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5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186-D273-4F2C-95E8-740889C9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Nursing Associates (NA)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DDA9A-855D-4E5B-9D97-D1072F54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New nursing role, designed to ‘bridge the gap’ between HCA and Registered Nurse</a:t>
            </a:r>
          </a:p>
          <a:p>
            <a:r>
              <a:rPr lang="en-GB" dirty="0"/>
              <a:t>First NAs qualified January 2019</a:t>
            </a:r>
          </a:p>
          <a:p>
            <a:r>
              <a:rPr lang="en-GB" dirty="0"/>
              <a:t>2 year course</a:t>
            </a:r>
          </a:p>
          <a:p>
            <a:r>
              <a:rPr lang="en-GB" dirty="0"/>
              <a:t>Apprenticeship or UCAS/self funding route </a:t>
            </a:r>
          </a:p>
          <a:p>
            <a:pPr lvl="1"/>
            <a:r>
              <a:rPr lang="en-GB" dirty="0"/>
              <a:t>majority apprenticeships whilst in employment</a:t>
            </a:r>
          </a:p>
        </p:txBody>
      </p:sp>
    </p:spTree>
    <p:extLst>
      <p:ext uri="{BB962C8B-B14F-4D97-AF65-F5344CB8AC3E}">
        <p14:creationId xmlns:p14="http://schemas.microsoft.com/office/powerpoint/2010/main" val="415575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186-D273-4F2C-95E8-740889C9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Nursing Associates (NA)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DDA9A-855D-4E5B-9D97-D1072F54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Offers HCAs, and others who may be new to the health service, route to become a qualified nurse</a:t>
            </a:r>
          </a:p>
          <a:p>
            <a:pPr lvl="1"/>
            <a:r>
              <a:rPr lang="en-GB" dirty="0"/>
              <a:t>Nursing Associate Foundation Degree</a:t>
            </a:r>
          </a:p>
          <a:p>
            <a:r>
              <a:rPr lang="en-GB" dirty="0"/>
              <a:t>Greater accountability</a:t>
            </a:r>
          </a:p>
          <a:p>
            <a:pPr lvl="1"/>
            <a:r>
              <a:rPr lang="en-GB" dirty="0"/>
              <a:t>Nursing Associates will work under direction of Registered Nurse </a:t>
            </a:r>
          </a:p>
          <a:p>
            <a:r>
              <a:rPr lang="en-GB" dirty="0"/>
              <a:t>Option to do further 2 year course to become Registered Nurse (significant proportion likely to remain as qualified NAs)</a:t>
            </a:r>
          </a:p>
        </p:txBody>
      </p:sp>
    </p:spTree>
    <p:extLst>
      <p:ext uri="{BB962C8B-B14F-4D97-AF65-F5344CB8AC3E}">
        <p14:creationId xmlns:p14="http://schemas.microsoft.com/office/powerpoint/2010/main" val="143998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186-D273-4F2C-95E8-740889C9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Nursing Associates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DDA9A-855D-4E5B-9D97-D1072F54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400" dirty="0"/>
              <a:t>Opportunities numerous including:</a:t>
            </a:r>
          </a:p>
          <a:p>
            <a:pPr lvl="1"/>
            <a:r>
              <a:rPr lang="en-GB" dirty="0"/>
              <a:t>Supporting local population health and social care needs</a:t>
            </a:r>
          </a:p>
          <a:p>
            <a:pPr lvl="1"/>
            <a:r>
              <a:rPr lang="en-GB" dirty="0"/>
              <a:t>Complementing and strengthening existing nursing teams</a:t>
            </a:r>
          </a:p>
          <a:p>
            <a:pPr lvl="1"/>
            <a:r>
              <a:rPr lang="en-GB" dirty="0"/>
              <a:t>Offering career development of HCAs currently employed</a:t>
            </a:r>
          </a:p>
          <a:p>
            <a:pPr lvl="1"/>
            <a:r>
              <a:rPr lang="en-GB" dirty="0"/>
              <a:t>Retains experienced staff and supports workforce development</a:t>
            </a:r>
          </a:p>
        </p:txBody>
      </p:sp>
    </p:spTree>
    <p:extLst>
      <p:ext uri="{BB962C8B-B14F-4D97-AF65-F5344CB8AC3E}">
        <p14:creationId xmlns:p14="http://schemas.microsoft.com/office/powerpoint/2010/main" val="205254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186-D273-4F2C-95E8-740889C9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Trainee Nursing Associate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DDA9A-855D-4E5B-9D97-D1072F54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Training requirements</a:t>
            </a:r>
          </a:p>
          <a:p>
            <a:pPr lvl="1"/>
            <a:r>
              <a:rPr lang="en-GB" dirty="0"/>
              <a:t>Academic and work based learning</a:t>
            </a:r>
          </a:p>
          <a:p>
            <a:pPr lvl="1"/>
            <a:r>
              <a:rPr lang="en-GB" dirty="0"/>
              <a:t>2 year course requirements include placements, attendance at university with NMC stipulated set number of learning hours </a:t>
            </a:r>
          </a:p>
          <a:p>
            <a:pPr lvl="1"/>
            <a:r>
              <a:rPr lang="en-GB" dirty="0"/>
              <a:t>Minimum 2,300 programme hours of protected learning and must include equal balance of theory and practice learning. </a:t>
            </a:r>
          </a:p>
          <a:p>
            <a:pPr lvl="1"/>
            <a:r>
              <a:rPr lang="en-GB" dirty="0" err="1"/>
              <a:t>Approx</a:t>
            </a:r>
            <a:r>
              <a:rPr lang="en-GB" dirty="0"/>
              <a:t> 470 alternative placement hours</a:t>
            </a:r>
          </a:p>
        </p:txBody>
      </p:sp>
    </p:spTree>
    <p:extLst>
      <p:ext uri="{BB962C8B-B14F-4D97-AF65-F5344CB8AC3E}">
        <p14:creationId xmlns:p14="http://schemas.microsoft.com/office/powerpoint/2010/main" val="403792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186-D273-4F2C-95E8-740889C9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Entry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DDA9A-855D-4E5B-9D97-D1072F54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Full time contract of employment</a:t>
            </a:r>
          </a:p>
          <a:p>
            <a:r>
              <a:rPr lang="en-GB" dirty="0"/>
              <a:t>Level 2 Functional Skills in English and Maths or GCE/GCSE English and Maths (Grade C or Above)</a:t>
            </a:r>
          </a:p>
          <a:p>
            <a:pPr lvl="1"/>
            <a:r>
              <a:rPr lang="en-GB" dirty="0"/>
              <a:t>Training Hubs can facilitate entry into Functional Skills Level 2 Maths and/or English courses at FE colleges at no cost to staff member</a:t>
            </a:r>
          </a:p>
          <a:p>
            <a:r>
              <a:rPr lang="en-GB" dirty="0"/>
              <a:t>Commitment to completing a Foundation Degree programme</a:t>
            </a:r>
          </a:p>
          <a:p>
            <a:r>
              <a:rPr lang="en-GB" dirty="0"/>
              <a:t>Intermediate IT skills </a:t>
            </a:r>
          </a:p>
          <a:p>
            <a:r>
              <a:rPr lang="en-GB" dirty="0"/>
              <a:t>Up to date Disclosure &amp; Barring Service Check </a:t>
            </a:r>
          </a:p>
          <a:p>
            <a:r>
              <a:rPr lang="en-GB" dirty="0"/>
              <a:t>Undergo a values-based interview</a:t>
            </a:r>
          </a:p>
        </p:txBody>
      </p:sp>
    </p:spTree>
    <p:extLst>
      <p:ext uri="{BB962C8B-B14F-4D97-AF65-F5344CB8AC3E}">
        <p14:creationId xmlns:p14="http://schemas.microsoft.com/office/powerpoint/2010/main" val="427000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186-D273-4F2C-95E8-740889C9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DDA9A-855D-4E5B-9D97-D1072F54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/>
              <a:t>Funding for training course can be covered by Apprenticeship Levy Transfer </a:t>
            </a:r>
          </a:p>
          <a:p>
            <a:pPr lvl="1"/>
            <a:r>
              <a:rPr lang="en-GB" dirty="0"/>
              <a:t>Levy Transfer will need to be organised prior to the start of the TNA course</a:t>
            </a:r>
          </a:p>
          <a:p>
            <a:pPr lvl="1"/>
            <a:r>
              <a:rPr lang="en-GB" dirty="0"/>
              <a:t>Local SWL Training Hubs can advise re: Levy Transfer</a:t>
            </a:r>
          </a:p>
          <a:p>
            <a:r>
              <a:rPr lang="en-GB" dirty="0"/>
              <a:t>Out of Hospital organisations contracted to deliver NHS services will receive support from Health Education England to support nursing workforce development</a:t>
            </a:r>
          </a:p>
          <a:p>
            <a:pPr lvl="1"/>
            <a:r>
              <a:rPr lang="en-GB" dirty="0"/>
              <a:t>£4,000  Year 1</a:t>
            </a:r>
          </a:p>
          <a:p>
            <a:pPr lvl="1"/>
            <a:r>
              <a:rPr lang="en-GB" dirty="0"/>
              <a:t>£4,000  Year 2</a:t>
            </a:r>
          </a:p>
          <a:p>
            <a:r>
              <a:rPr lang="en-GB" dirty="0"/>
              <a:t>Salary implications</a:t>
            </a:r>
          </a:p>
          <a:p>
            <a:pPr lvl="1"/>
            <a:r>
              <a:rPr lang="en-GB" dirty="0"/>
              <a:t>Average HCA salary £19,436 pa1</a:t>
            </a:r>
          </a:p>
          <a:p>
            <a:pPr lvl="1"/>
            <a:r>
              <a:rPr lang="en-GB" dirty="0" err="1"/>
              <a:t>AfC</a:t>
            </a:r>
            <a:r>
              <a:rPr lang="en-GB" dirty="0"/>
              <a:t> Band 4 salary (once TNA qualified)  £21,8922         </a:t>
            </a:r>
          </a:p>
          <a:p>
            <a:r>
              <a:rPr lang="en-GB" dirty="0"/>
              <a:t>Training Hubs can offer support to practices and staff members re: applications </a:t>
            </a:r>
          </a:p>
        </p:txBody>
      </p:sp>
    </p:spTree>
    <p:extLst>
      <p:ext uri="{BB962C8B-B14F-4D97-AF65-F5344CB8AC3E}">
        <p14:creationId xmlns:p14="http://schemas.microsoft.com/office/powerpoint/2010/main" val="2529988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WL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41B6E6"/>
      </a:accent1>
      <a:accent2>
        <a:srgbClr val="AE2573"/>
      </a:accent2>
      <a:accent3>
        <a:srgbClr val="78BE20"/>
      </a:accent3>
      <a:accent4>
        <a:srgbClr val="330072"/>
      </a:accent4>
      <a:accent5>
        <a:srgbClr val="00A499"/>
      </a:accent5>
      <a:accent6>
        <a:srgbClr val="FFB81C"/>
      </a:accent6>
      <a:hlink>
        <a:srgbClr val="005EB8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427630DF46D847947A9DEA2B2A2AAC" ma:contentTypeVersion="10" ma:contentTypeDescription="Create a new document." ma:contentTypeScope="" ma:versionID="db1e84da6960f7a90944c260107095b0">
  <xsd:schema xmlns:xsd="http://www.w3.org/2001/XMLSchema" xmlns:xs="http://www.w3.org/2001/XMLSchema" xmlns:p="http://schemas.microsoft.com/office/2006/metadata/properties" xmlns:ns3="a920138d-62a9-46df-af5c-45e9c914572a" targetNamespace="http://schemas.microsoft.com/office/2006/metadata/properties" ma:root="true" ma:fieldsID="67f8e9c8ad64591563425cfe0d472eeb" ns3:_="">
    <xsd:import namespace="a920138d-62a9-46df-af5c-45e9c91457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0138d-62a9-46df-af5c-45e9c91457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F13397-D524-483E-B1B8-A27342955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20138d-62a9-46df-af5c-45e9c9145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E82C82-8159-4346-88CE-EF8A4B9AFA7D}">
  <ds:schemaRefs>
    <ds:schemaRef ds:uri="a920138d-62a9-46df-af5c-45e9c914572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F61E5C-D98E-4CD0-BBF9-77E59088AF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9539</TotalTime>
  <Words>501</Words>
  <Application>Microsoft Macintosh PowerPoint</Application>
  <PresentationFormat>On-screen Show (16:9)</PresentationFormat>
  <Paragraphs>62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Functional Skills and Trainee Nursing Associates</vt:lpstr>
      <vt:lpstr>Functional Skills (FS)</vt:lpstr>
      <vt:lpstr>Functional Skills (FS)</vt:lpstr>
      <vt:lpstr>Nursing Associates (NA) </vt:lpstr>
      <vt:lpstr>Nursing Associates (NA)</vt:lpstr>
      <vt:lpstr>Nursing Associates</vt:lpstr>
      <vt:lpstr>Trainee Nursing Associate</vt:lpstr>
      <vt:lpstr>Entry Requirements</vt:lpstr>
      <vt:lpstr>Funding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Jackson</dc:creator>
  <cp:lastModifiedBy>wendy majewska</cp:lastModifiedBy>
  <cp:revision>288</cp:revision>
  <dcterms:created xsi:type="dcterms:W3CDTF">2020-03-17T11:59:40Z</dcterms:created>
  <dcterms:modified xsi:type="dcterms:W3CDTF">2021-06-08T00:58:07Z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0x01010060427630DF46D847947A9DEA2B2A2AAC</vt:lpwstr>
  </property>
</Properties>
</file>