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56" r:id="rId5"/>
    <p:sldId id="1850" r:id="rId6"/>
    <p:sldId id="1866" r:id="rId7"/>
    <p:sldId id="1863" r:id="rId8"/>
    <p:sldId id="1861" r:id="rId9"/>
    <p:sldId id="1865" r:id="rId10"/>
    <p:sldId id="1867" r:id="rId11"/>
    <p:sldId id="1868" r:id="rId12"/>
    <p:sldId id="1858" r:id="rId13"/>
    <p:sldId id="1869" r:id="rId14"/>
  </p:sldIdLst>
  <p:sldSz cx="9144000" cy="5143500" type="screen16x9"/>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EE5115-3D52-C64B-A168-CACD8FC75852}">
          <p14:sldIdLst>
            <p14:sldId id="256"/>
            <p14:sldId id="1850"/>
            <p14:sldId id="1866"/>
            <p14:sldId id="1863"/>
            <p14:sldId id="1861"/>
            <p14:sldId id="1865"/>
            <p14:sldId id="1867"/>
            <p14:sldId id="1868"/>
            <p14:sldId id="1858"/>
            <p14:sldId id="1869"/>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Morris (NHS South West London CCG)" initials="CM(SWLC" lastIdx="1" clrIdx="0"/>
  <p:cmAuthor id="2" name="Raman Subramaniam (NHS South West London CCG)" initials="RS(SWLC"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003087"/>
    <a:srgbClr val="CFE5F5"/>
    <a:srgbClr val="E8F3FA"/>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315" autoAdjust="0"/>
  </p:normalViewPr>
  <p:slideViewPr>
    <p:cSldViewPr snapToGrid="0" snapToObjects="1">
      <p:cViewPr varScale="1">
        <p:scale>
          <a:sx n="111" d="100"/>
          <a:sy n="111" d="100"/>
        </p:scale>
        <p:origin x="634" y="6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04F49EC2-3B9A-4440-B737-D52F880C11A7}" type="datetimeFigureOut">
              <a:rPr lang="en-GB" smtClean="0"/>
              <a:t>22/06/2021</a:t>
            </a:fld>
            <a:endParaRPr lang="en-GB"/>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D8E0A6A8-A7B6-470D-8517-592774E9CEC2}" type="slidenum">
              <a:rPr lang="en-GB" smtClean="0"/>
              <a:t>‹#›</a:t>
            </a:fld>
            <a:endParaRPr lang="en-GB"/>
          </a:p>
        </p:txBody>
      </p:sp>
    </p:spTree>
    <p:extLst>
      <p:ext uri="{BB962C8B-B14F-4D97-AF65-F5344CB8AC3E}">
        <p14:creationId xmlns:p14="http://schemas.microsoft.com/office/powerpoint/2010/main" val="202846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US"/>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0C66E802-9E03-CC47-9F11-837DCABC5313}" type="datetimeFigureOut">
              <a:rPr lang="en-US" smtClean="0"/>
              <a:t>6/22/2021</a:t>
            </a:fld>
            <a:endParaRPr lang="en-US"/>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n-US"/>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US"/>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9CA456C0-7C3C-4545-9A97-355DBB72473D}" type="slidenum">
              <a:rPr lang="en-US" smtClean="0"/>
              <a:t>‹#›</a:t>
            </a:fld>
            <a:endParaRPr lang="en-US"/>
          </a:p>
        </p:txBody>
      </p:sp>
    </p:spTree>
    <p:extLst>
      <p:ext uri="{BB962C8B-B14F-4D97-AF65-F5344CB8AC3E}">
        <p14:creationId xmlns:p14="http://schemas.microsoft.com/office/powerpoint/2010/main" val="11305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owerPoint V4.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871411" y="1142990"/>
            <a:ext cx="5058508" cy="2123954"/>
          </a:xfrm>
        </p:spPr>
        <p:txBody>
          <a:bodyPr anchor="b" anchorCtr="0">
            <a:noAutofit/>
          </a:bodyPr>
          <a:lstStyle>
            <a:lvl1pPr algn="l">
              <a:defRPr sz="4000" b="1">
                <a:solidFill>
                  <a:srgbClr val="FFFFFF"/>
                </a:solidFill>
              </a:defRPr>
            </a:lvl1pPr>
          </a:lstStyle>
          <a:p>
            <a:r>
              <a:rPr lang="en-GB" dirty="0"/>
              <a:t>Click to edit Master title style</a:t>
            </a:r>
            <a:endParaRPr lang="en-US" dirty="0"/>
          </a:p>
        </p:txBody>
      </p:sp>
      <p:sp>
        <p:nvSpPr>
          <p:cNvPr id="3" name="Subtitle 2"/>
          <p:cNvSpPr>
            <a:spLocks noGrp="1"/>
          </p:cNvSpPr>
          <p:nvPr>
            <p:ph type="subTitle" idx="1"/>
          </p:nvPr>
        </p:nvSpPr>
        <p:spPr>
          <a:xfrm>
            <a:off x="871411" y="3500793"/>
            <a:ext cx="3964354" cy="435209"/>
          </a:xfrm>
          <a:solidFill>
            <a:srgbClr val="003087"/>
          </a:solidFill>
        </p:spPr>
        <p:txBody>
          <a:bodyPr wrap="square" lIns="108000" tIns="50400" rIns="108000" bIns="50400">
            <a:sp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9" name="Rectangle 8"/>
          <p:cNvSpPr/>
          <p:nvPr userDrawn="1"/>
        </p:nvSpPr>
        <p:spPr>
          <a:xfrm>
            <a:off x="871410" y="4660634"/>
            <a:ext cx="6094051" cy="174407"/>
          </a:xfrm>
          <a:prstGeom prst="rect">
            <a:avLst/>
          </a:prstGeom>
        </p:spPr>
        <p:txBody>
          <a:bodyPr wrap="square" lIns="0" tIns="0" rIns="0" bIns="0">
            <a:spAutoFit/>
          </a:bodyPr>
          <a:lstStyle/>
          <a:p>
            <a:pPr rtl="0"/>
            <a:r>
              <a:rPr lang="en-US" sz="1700" b="0" i="0" u="none" strike="noStrike" kern="1200" baseline="30000" dirty="0">
                <a:solidFill>
                  <a:srgbClr val="FFFFFF"/>
                </a:solidFill>
                <a:latin typeface="+mn-lt"/>
                <a:ea typeface="+mn-ea"/>
                <a:cs typeface="+mn-cs"/>
              </a:rPr>
              <a:t>Bringing together Croydon, Kingston, Merton, Richmond, Sutton and </a:t>
            </a:r>
            <a:r>
              <a:rPr lang="en-US" sz="1700" b="0" i="0" u="none" strike="noStrike" kern="1200" baseline="30000" dirty="0" err="1">
                <a:solidFill>
                  <a:srgbClr val="FFFFFF"/>
                </a:solidFill>
                <a:latin typeface="+mn-lt"/>
                <a:ea typeface="+mn-ea"/>
                <a:cs typeface="+mn-cs"/>
              </a:rPr>
              <a:t>Wandsworth</a:t>
            </a:r>
            <a:endParaRPr lang="en-US" sz="1700" b="0" i="0" u="none" strike="noStrike" kern="1200" baseline="30000" dirty="0">
              <a:solidFill>
                <a:srgbClr val="FFFFFF"/>
              </a:solidFill>
              <a:latin typeface="+mn-lt"/>
              <a:ea typeface="+mn-ea"/>
              <a:cs typeface="+mn-cs"/>
            </a:endParaRPr>
          </a:p>
        </p:txBody>
      </p:sp>
    </p:spTree>
    <p:extLst>
      <p:ext uri="{BB962C8B-B14F-4D97-AF65-F5344CB8AC3E}">
        <p14:creationId xmlns:p14="http://schemas.microsoft.com/office/powerpoint/2010/main" val="97769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7327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387229" y="1378806"/>
            <a:ext cx="3536463" cy="3222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5187462" y="1378806"/>
            <a:ext cx="3499338" cy="3222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8669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91F9DC4A-FCC9-474B-915B-6DC45C238B16}"/>
              </a:ext>
            </a:extLst>
          </p:cNvPr>
          <p:cNvPicPr>
            <a:picLocks noChangeAspect="1"/>
          </p:cNvPicPr>
          <p:nvPr userDrawn="1"/>
        </p:nvPicPr>
        <p:blipFill>
          <a:blip r:embed="rId2"/>
          <a:stretch>
            <a:fillRect/>
          </a:stretch>
        </p:blipFill>
        <p:spPr>
          <a:xfrm>
            <a:off x="9525" y="5358"/>
            <a:ext cx="9124950" cy="5132784"/>
          </a:xfrm>
          <a:prstGeom prst="rect">
            <a:avLst/>
          </a:prstGeom>
        </p:spPr>
      </p:pic>
      <p:sp>
        <p:nvSpPr>
          <p:cNvPr id="2" name="Title 1">
            <a:extLst>
              <a:ext uri="{FF2B5EF4-FFF2-40B4-BE49-F238E27FC236}">
                <a16:creationId xmlns="" xmlns:a16="http://schemas.microsoft.com/office/drawing/2014/main" id="{A5332977-B97A-3A45-8A47-A0BA8CC8614E}"/>
              </a:ext>
            </a:extLst>
          </p:cNvPr>
          <p:cNvSpPr>
            <a:spLocks noGrp="1"/>
          </p:cNvSpPr>
          <p:nvPr>
            <p:ph type="title"/>
          </p:nvPr>
        </p:nvSpPr>
        <p:spPr>
          <a:xfrm>
            <a:off x="623888" y="1282304"/>
            <a:ext cx="7886700" cy="2139553"/>
          </a:xfrm>
        </p:spPr>
        <p:txBody>
          <a:bodyPr anchor="b"/>
          <a:lstStyle>
            <a:lvl1pPr>
              <a:defRPr sz="4500">
                <a:solidFill>
                  <a:srgbClr val="2AB4AB"/>
                </a:solidFill>
              </a:defRPr>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E6500633-5F55-5A42-A1AB-E95679308D50}"/>
              </a:ext>
            </a:extLst>
          </p:cNvPr>
          <p:cNvSpPr>
            <a:spLocks noGrp="1"/>
          </p:cNvSpPr>
          <p:nvPr>
            <p:ph type="body" idx="1"/>
          </p:nvPr>
        </p:nvSpPr>
        <p:spPr>
          <a:xfrm>
            <a:off x="623888" y="3442098"/>
            <a:ext cx="7886700" cy="769144"/>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8" name="TextBox 7">
            <a:extLst>
              <a:ext uri="{FF2B5EF4-FFF2-40B4-BE49-F238E27FC236}">
                <a16:creationId xmlns="" xmlns:a16="http://schemas.microsoft.com/office/drawing/2014/main" id="{B11FBD5F-4181-0A42-93C6-8349B1072A50}"/>
              </a:ext>
            </a:extLst>
          </p:cNvPr>
          <p:cNvSpPr txBox="1"/>
          <p:nvPr userDrawn="1"/>
        </p:nvSpPr>
        <p:spPr>
          <a:xfrm>
            <a:off x="375047" y="4767263"/>
            <a:ext cx="5990034"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50" dirty="0">
                <a:solidFill>
                  <a:srgbClr val="674696"/>
                </a:solidFill>
                <a:latin typeface="Century Gothic" panose="020B0502020202020204" pitchFamily="34" charset="0"/>
              </a:rPr>
              <a:t>We believe </a:t>
            </a:r>
            <a:r>
              <a:rPr lang="en-US" sz="1050" dirty="0">
                <a:latin typeface="Century Gothic" panose="020B0502020202020204" pitchFamily="34" charset="0"/>
              </a:rPr>
              <a:t>in an inclusive and innovative approach to care.</a:t>
            </a:r>
          </a:p>
        </p:txBody>
      </p:sp>
      <p:sp>
        <p:nvSpPr>
          <p:cNvPr id="9" name="TextBox 8">
            <a:extLst>
              <a:ext uri="{FF2B5EF4-FFF2-40B4-BE49-F238E27FC236}">
                <a16:creationId xmlns="" xmlns:a16="http://schemas.microsoft.com/office/drawing/2014/main" id="{7214C15C-39D5-A84E-BBD4-8329ECDD6D30}"/>
              </a:ext>
            </a:extLst>
          </p:cNvPr>
          <p:cNvSpPr txBox="1"/>
          <p:nvPr userDrawn="1"/>
        </p:nvSpPr>
        <p:spPr>
          <a:xfrm>
            <a:off x="6643687" y="4767263"/>
            <a:ext cx="1871663" cy="253916"/>
          </a:xfrm>
          <a:prstGeom prst="rect">
            <a:avLst/>
          </a:prstGeom>
          <a:noFill/>
        </p:spPr>
        <p:txBody>
          <a:bodyPr wrap="square" rtlCol="0">
            <a:spAutoFit/>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050" dirty="0" err="1">
                <a:latin typeface="Century Gothic" panose="020B0502020202020204" pitchFamily="34" charset="0"/>
              </a:rPr>
              <a:t>www.swlondon.nhs.uk</a:t>
            </a:r>
            <a:endParaRPr lang="en-US" sz="1050" dirty="0">
              <a:latin typeface="Century Gothic" panose="020B0502020202020204" pitchFamily="34" charset="0"/>
            </a:endParaRPr>
          </a:p>
        </p:txBody>
      </p:sp>
    </p:spTree>
    <p:extLst>
      <p:ext uri="{BB962C8B-B14F-4D97-AF65-F5344CB8AC3E}">
        <p14:creationId xmlns:p14="http://schemas.microsoft.com/office/powerpoint/2010/main" val="2170742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cstate="screen">
            <a:extLst>
              <a:ext uri="{28A0092B-C50C-407E-A947-70E740481C1C}">
                <a14:useLocalDpi xmlns:a14="http://schemas.microsoft.com/office/drawing/2010/main"/>
              </a:ext>
            </a:extLst>
          </a:blip>
          <a:srcRect/>
          <a:stretch/>
        </p:blipFill>
        <p:spPr>
          <a:xfrm>
            <a:off x="0" y="0"/>
            <a:ext cx="9144000" cy="5143500"/>
          </a:xfrm>
          <a:prstGeom prst="rect">
            <a:avLst/>
          </a:prstGeom>
        </p:spPr>
      </p:pic>
      <p:sp>
        <p:nvSpPr>
          <p:cNvPr id="2" name="Title Placeholder 1"/>
          <p:cNvSpPr>
            <a:spLocks noGrp="1"/>
          </p:cNvSpPr>
          <p:nvPr>
            <p:ph type="title"/>
          </p:nvPr>
        </p:nvSpPr>
        <p:spPr>
          <a:xfrm>
            <a:off x="1387230" y="205979"/>
            <a:ext cx="7299570" cy="857250"/>
          </a:xfrm>
          <a:prstGeom prst="rect">
            <a:avLst/>
          </a:prstGeom>
        </p:spPr>
        <p:txBody>
          <a:bodyPr vert="horz" lIns="0" tIns="0" rIns="0" bIns="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1387230" y="1268534"/>
            <a:ext cx="7299569" cy="33944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cxnSp>
        <p:nvCxnSpPr>
          <p:cNvPr id="9" name="Straight Connector 8"/>
          <p:cNvCxnSpPr/>
          <p:nvPr userDrawn="1"/>
        </p:nvCxnSpPr>
        <p:spPr>
          <a:xfrm>
            <a:off x="1387230" y="1063229"/>
            <a:ext cx="7299569" cy="0"/>
          </a:xfrm>
          <a:prstGeom prst="line">
            <a:avLst/>
          </a:prstGeom>
          <a:ln w="6350" cmpd="sng">
            <a:solidFill>
              <a:srgbClr val="003087"/>
            </a:solidFill>
          </a:ln>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 xmlns:a16="http://schemas.microsoft.com/office/drawing/2014/main" id="{BEA91988-5225-E14C-BF16-E881B761B115}"/>
              </a:ext>
            </a:extLst>
          </p:cNvPr>
          <p:cNvSpPr txBox="1"/>
          <p:nvPr userDrawn="1"/>
        </p:nvSpPr>
        <p:spPr>
          <a:xfrm>
            <a:off x="8686798" y="4866501"/>
            <a:ext cx="457202" cy="276999"/>
          </a:xfrm>
          <a:prstGeom prst="rect">
            <a:avLst/>
          </a:prstGeom>
          <a:noFill/>
        </p:spPr>
        <p:txBody>
          <a:bodyPr wrap="square" rtlCol="0">
            <a:spAutoFit/>
          </a:bodyPr>
          <a:lstStyle/>
          <a:p>
            <a:pPr algn="r"/>
            <a:fld id="{9F93C890-56FA-0C4C-B56A-6BF10B7B8BA7}" type="slidenum">
              <a:rPr lang="en-US" sz="1200" smtClean="0">
                <a:solidFill>
                  <a:schemeClr val="tx1">
                    <a:lumMod val="50000"/>
                    <a:lumOff val="50000"/>
                  </a:schemeClr>
                </a:solidFill>
              </a:rPr>
              <a:pPr algn="r"/>
              <a:t>‹#›</a:t>
            </a:fld>
            <a:endParaRPr lang="en-US" sz="1200" dirty="0">
              <a:solidFill>
                <a:schemeClr val="tx1">
                  <a:lumMod val="50000"/>
                  <a:lumOff val="50000"/>
                </a:schemeClr>
              </a:solidFill>
            </a:endParaRPr>
          </a:p>
        </p:txBody>
      </p:sp>
    </p:spTree>
    <p:extLst>
      <p:ext uri="{BB962C8B-B14F-4D97-AF65-F5344CB8AC3E}">
        <p14:creationId xmlns:p14="http://schemas.microsoft.com/office/powerpoint/2010/main" val="402419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7" r:id="rId4"/>
  </p:sldLayoutIdLst>
  <p:hf hdr="0" ftr="0" dt="0"/>
  <p:txStyles>
    <p:titleStyle>
      <a:lvl1pPr algn="l" defTabSz="457200" rtl="0" eaLnBrk="1" latinLnBrk="0" hangingPunct="1">
        <a:spcBef>
          <a:spcPct val="0"/>
        </a:spcBef>
        <a:buNone/>
        <a:defRPr sz="4000" b="1" kern="1200">
          <a:solidFill>
            <a:srgbClr val="003087"/>
          </a:solidFill>
          <a:latin typeface="+mj-lt"/>
          <a:ea typeface="+mj-ea"/>
          <a:cs typeface="+mj-cs"/>
        </a:defRPr>
      </a:lvl1pPr>
    </p:titleStyle>
    <p:bodyStyle>
      <a:lvl1pPr marL="342900" indent="-342900" algn="l" defTabSz="457200" rtl="0" eaLnBrk="1" latinLnBrk="0" hangingPunct="1">
        <a:lnSpc>
          <a:spcPct val="110000"/>
        </a:lnSpc>
        <a:spcBef>
          <a:spcPct val="20000"/>
        </a:spcBef>
        <a:spcAft>
          <a:spcPts val="600"/>
        </a:spcAft>
        <a:buClr>
          <a:schemeClr val="tx2"/>
        </a:buClr>
        <a:buFont typeface="Arial"/>
        <a:buChar char="•"/>
        <a:defRPr sz="3200" kern="1200">
          <a:solidFill>
            <a:schemeClr val="tx1"/>
          </a:solidFill>
          <a:latin typeface="+mn-lt"/>
          <a:ea typeface="+mn-ea"/>
          <a:cs typeface="+mn-cs"/>
        </a:defRPr>
      </a:lvl1pPr>
      <a:lvl2pPr marL="742950" indent="-285750" algn="l" defTabSz="457200" rtl="0" eaLnBrk="1" latinLnBrk="0" hangingPunct="1">
        <a:lnSpc>
          <a:spcPct val="110000"/>
        </a:lnSpc>
        <a:spcBef>
          <a:spcPct val="20000"/>
        </a:spcBef>
        <a:spcAft>
          <a:spcPts val="600"/>
        </a:spcAft>
        <a:buClr>
          <a:schemeClr val="tx2"/>
        </a:buClr>
        <a:buFont typeface="Arial"/>
        <a:buChar char="–"/>
        <a:defRPr sz="2800" kern="1200">
          <a:solidFill>
            <a:schemeClr val="tx1"/>
          </a:solidFill>
          <a:latin typeface="+mn-lt"/>
          <a:ea typeface="+mn-ea"/>
          <a:cs typeface="+mn-cs"/>
        </a:defRPr>
      </a:lvl2pPr>
      <a:lvl3pPr marL="1143000" indent="-228600" algn="l" defTabSz="457200" rtl="0" eaLnBrk="1" latinLnBrk="0" hangingPunct="1">
        <a:lnSpc>
          <a:spcPct val="110000"/>
        </a:lnSpc>
        <a:spcBef>
          <a:spcPct val="20000"/>
        </a:spcBef>
        <a:spcAft>
          <a:spcPts val="600"/>
        </a:spcAft>
        <a:buClr>
          <a:schemeClr val="tx2"/>
        </a:buClr>
        <a:buFont typeface="Arial"/>
        <a:buChar char="•"/>
        <a:defRPr sz="2400" kern="1200">
          <a:solidFill>
            <a:schemeClr val="tx1"/>
          </a:solidFill>
          <a:latin typeface="+mn-lt"/>
          <a:ea typeface="+mn-ea"/>
          <a:cs typeface="+mn-cs"/>
        </a:defRPr>
      </a:lvl3pPr>
      <a:lvl4pPr marL="1600200" indent="-228600" algn="l" defTabSz="457200" rtl="0" eaLnBrk="1" latinLnBrk="0" hangingPunct="1">
        <a:lnSpc>
          <a:spcPct val="110000"/>
        </a:lnSpc>
        <a:spcBef>
          <a:spcPct val="20000"/>
        </a:spcBef>
        <a:spcAft>
          <a:spcPts val="600"/>
        </a:spcAft>
        <a:buFont typeface="Arial"/>
        <a:buChar char="–"/>
        <a:defRPr sz="2000" kern="1200">
          <a:solidFill>
            <a:schemeClr val="tx1"/>
          </a:solidFill>
          <a:latin typeface="+mn-lt"/>
          <a:ea typeface="+mn-ea"/>
          <a:cs typeface="+mn-cs"/>
        </a:defRPr>
      </a:lvl4pPr>
      <a:lvl5pPr marL="2057400" indent="-228600" algn="l" defTabSz="457200" rtl="0" eaLnBrk="1" latinLnBrk="0" hangingPunct="1">
        <a:lnSpc>
          <a:spcPct val="110000"/>
        </a:lnSpc>
        <a:spcBef>
          <a:spcPct val="20000"/>
        </a:spcBef>
        <a:spcAft>
          <a:spcPts val="600"/>
        </a:spcAft>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ngland.nhs.uk/statistics/statistical-work-areas/covid-19-vaccination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elen.thurlow@swlondon.nhs.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9050" y="1142990"/>
            <a:ext cx="7380892" cy="1071505"/>
          </a:xfrm>
        </p:spPr>
        <p:txBody>
          <a:bodyPr>
            <a:normAutofit fontScale="90000"/>
          </a:bodyPr>
          <a:lstStyle/>
          <a:p>
            <a:r>
              <a:rPr lang="en-GB" sz="2000" dirty="0">
                <a:solidFill>
                  <a:schemeClr val="accent2">
                    <a:lumMod val="20000"/>
                    <a:lumOff val="80000"/>
                  </a:schemeClr>
                </a:solidFill>
                <a:ea typeface="ＭＳ Ｐゴシック" charset="0"/>
              </a:rPr>
              <a:t/>
            </a:r>
            <a:br>
              <a:rPr lang="en-GB" sz="2000" dirty="0">
                <a:solidFill>
                  <a:schemeClr val="accent2">
                    <a:lumMod val="20000"/>
                    <a:lumOff val="80000"/>
                  </a:schemeClr>
                </a:solidFill>
                <a:ea typeface="ＭＳ Ｐゴシック" charset="0"/>
              </a:rPr>
            </a:br>
            <a:r>
              <a:rPr lang="en-GB" sz="2000" dirty="0">
                <a:solidFill>
                  <a:schemeClr val="accent2">
                    <a:lumMod val="20000"/>
                    <a:lumOff val="80000"/>
                  </a:schemeClr>
                </a:solidFill>
                <a:ea typeface="ＭＳ Ｐゴシック" charset="0"/>
              </a:rPr>
              <a:t>Infection Prevention and Control</a:t>
            </a:r>
            <a:br>
              <a:rPr lang="en-GB" sz="2000" dirty="0">
                <a:solidFill>
                  <a:schemeClr val="accent2">
                    <a:lumMod val="20000"/>
                    <a:lumOff val="80000"/>
                  </a:schemeClr>
                </a:solidFill>
                <a:ea typeface="ＭＳ Ｐゴシック" charset="0"/>
              </a:rPr>
            </a:br>
            <a:r>
              <a:rPr lang="en-GB" sz="2000" dirty="0" smtClean="0">
                <a:solidFill>
                  <a:schemeClr val="accent2">
                    <a:lumMod val="20000"/>
                    <a:lumOff val="80000"/>
                  </a:schemeClr>
                </a:solidFill>
                <a:ea typeface="ＭＳ Ｐゴシック" charset="0"/>
              </a:rPr>
              <a:t>Nursing, </a:t>
            </a:r>
            <a:r>
              <a:rPr lang="en-GB" sz="2000" dirty="0">
                <a:solidFill>
                  <a:schemeClr val="accent2">
                    <a:lumMod val="20000"/>
                    <a:lumOff val="80000"/>
                  </a:schemeClr>
                </a:solidFill>
                <a:ea typeface="ＭＳ Ｐゴシック" charset="0"/>
              </a:rPr>
              <a:t>Residential </a:t>
            </a:r>
            <a:r>
              <a:rPr lang="en-GB" sz="2000" dirty="0" smtClean="0">
                <a:solidFill>
                  <a:schemeClr val="accent2">
                    <a:lumMod val="20000"/>
                    <a:lumOff val="80000"/>
                  </a:schemeClr>
                </a:solidFill>
                <a:ea typeface="ＭＳ Ｐゴシック" charset="0"/>
              </a:rPr>
              <a:t>&amp; LD Care Homes</a:t>
            </a:r>
            <a:br>
              <a:rPr lang="en-GB" sz="2000" dirty="0" smtClean="0">
                <a:solidFill>
                  <a:schemeClr val="accent2">
                    <a:lumMod val="20000"/>
                    <a:lumOff val="80000"/>
                  </a:schemeClr>
                </a:solidFill>
                <a:ea typeface="ＭＳ Ｐゴシック" charset="0"/>
              </a:rPr>
            </a:br>
            <a:r>
              <a:rPr lang="en-GB" sz="2000" dirty="0" smtClean="0">
                <a:solidFill>
                  <a:schemeClr val="accent2">
                    <a:lumMod val="20000"/>
                    <a:lumOff val="80000"/>
                  </a:schemeClr>
                </a:solidFill>
                <a:ea typeface="ＭＳ Ｐゴシック" charset="0"/>
              </a:rPr>
              <a:t>22</a:t>
            </a:r>
            <a:r>
              <a:rPr lang="en-GB" sz="2000" baseline="30000" dirty="0" smtClean="0">
                <a:solidFill>
                  <a:schemeClr val="accent2">
                    <a:lumMod val="20000"/>
                    <a:lumOff val="80000"/>
                  </a:schemeClr>
                </a:solidFill>
                <a:ea typeface="ＭＳ Ｐゴシック" charset="0"/>
              </a:rPr>
              <a:t>nd</a:t>
            </a:r>
            <a:r>
              <a:rPr lang="en-GB" sz="2000" dirty="0" smtClean="0">
                <a:solidFill>
                  <a:schemeClr val="accent2">
                    <a:lumMod val="20000"/>
                    <a:lumOff val="80000"/>
                  </a:schemeClr>
                </a:solidFill>
                <a:ea typeface="ＭＳ Ｐゴシック" charset="0"/>
              </a:rPr>
              <a:t>  June 2021</a:t>
            </a:r>
            <a:endParaRPr lang="en-US" sz="2000" dirty="0">
              <a:solidFill>
                <a:schemeClr val="accent2">
                  <a:lumMod val="20000"/>
                  <a:lumOff val="80000"/>
                </a:schemeClr>
              </a:solidFill>
            </a:endParaRPr>
          </a:p>
        </p:txBody>
      </p:sp>
      <p:sp>
        <p:nvSpPr>
          <p:cNvPr id="3" name="Subtitle 2"/>
          <p:cNvSpPr>
            <a:spLocks noGrp="1"/>
          </p:cNvSpPr>
          <p:nvPr>
            <p:ph type="subTitle" idx="1"/>
          </p:nvPr>
        </p:nvSpPr>
        <p:spPr>
          <a:xfrm>
            <a:off x="342774" y="3419830"/>
            <a:ext cx="4511109" cy="317228"/>
          </a:xfrm>
          <a:noFill/>
        </p:spPr>
        <p:txBody>
          <a:bodyPr/>
          <a:lstStyle/>
          <a:p>
            <a:pPr>
              <a:lnSpc>
                <a:spcPct val="100000"/>
              </a:lnSpc>
              <a:spcBef>
                <a:spcPts val="0"/>
              </a:spcBef>
              <a:spcAft>
                <a:spcPts val="0"/>
              </a:spcAft>
            </a:pPr>
            <a:r>
              <a:rPr lang="en-US" sz="1400" dirty="0" smtClean="0"/>
              <a:t>Helen Thurlow– IPC Project Lead</a:t>
            </a:r>
          </a:p>
        </p:txBody>
      </p:sp>
    </p:spTree>
    <p:extLst>
      <p:ext uri="{BB962C8B-B14F-4D97-AF65-F5344CB8AC3E}">
        <p14:creationId xmlns:p14="http://schemas.microsoft.com/office/powerpoint/2010/main" val="3585084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We look forward to seeing you</a:t>
            </a:r>
            <a:endParaRPr lang="en-GB"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2753" y="1268413"/>
            <a:ext cx="4048769" cy="3394075"/>
          </a:xfrm>
        </p:spPr>
      </p:pic>
    </p:spTree>
    <p:extLst>
      <p:ext uri="{BB962C8B-B14F-4D97-AF65-F5344CB8AC3E}">
        <p14:creationId xmlns:p14="http://schemas.microsoft.com/office/powerpoint/2010/main" val="235785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Local Dashboard week 10</a:t>
            </a:r>
            <a:r>
              <a:rPr lang="en-GB" sz="2400" baseline="30000" dirty="0" smtClean="0"/>
              <a:t>th</a:t>
            </a:r>
            <a:r>
              <a:rPr lang="en-GB" sz="2400" dirty="0" smtClean="0"/>
              <a:t> – 16</a:t>
            </a:r>
            <a:r>
              <a:rPr lang="en-GB" sz="2400" baseline="30000" dirty="0" smtClean="0"/>
              <a:t>th</a:t>
            </a:r>
            <a:r>
              <a:rPr lang="en-GB" sz="2400" dirty="0" smtClean="0"/>
              <a:t>  June 2021</a:t>
            </a:r>
            <a:br>
              <a:rPr lang="en-GB" sz="2400" dirty="0" smtClean="0"/>
            </a:br>
            <a:r>
              <a:rPr lang="en-GB" sz="2400" dirty="0" smtClean="0"/>
              <a:t>cases per 100,000</a:t>
            </a:r>
            <a:endParaRPr lang="en-GB" sz="2400" dirty="0"/>
          </a:p>
        </p:txBody>
      </p:sp>
      <p:sp>
        <p:nvSpPr>
          <p:cNvPr id="3" name="Content Placeholder 2"/>
          <p:cNvSpPr>
            <a:spLocks noGrp="1"/>
          </p:cNvSpPr>
          <p:nvPr>
            <p:ph idx="1"/>
          </p:nvPr>
        </p:nvSpPr>
        <p:spPr/>
        <p:txBody>
          <a:bodyPr>
            <a:normAutofit fontScale="85000" lnSpcReduction="20000"/>
          </a:bodyPr>
          <a:lstStyle/>
          <a:p>
            <a:r>
              <a:rPr lang="en-GB" sz="2400" dirty="0" smtClean="0"/>
              <a:t>Croydon 		58 down 13%</a:t>
            </a:r>
          </a:p>
          <a:p>
            <a:r>
              <a:rPr lang="en-GB" sz="2400" dirty="0" smtClean="0"/>
              <a:t>Kingston 		57 down 5%</a:t>
            </a:r>
          </a:p>
          <a:p>
            <a:r>
              <a:rPr lang="en-GB" sz="2400" dirty="0" smtClean="0"/>
              <a:t>Merton 			70 up 99%</a:t>
            </a:r>
            <a:r>
              <a:rPr lang="en-GB" sz="1500" dirty="0" smtClean="0"/>
              <a:t>		</a:t>
            </a:r>
          </a:p>
          <a:p>
            <a:r>
              <a:rPr lang="en-GB" sz="2400" dirty="0" smtClean="0"/>
              <a:t>Richmond 		65 up 47%</a:t>
            </a:r>
          </a:p>
          <a:p>
            <a:r>
              <a:rPr lang="en-GB" sz="2400" dirty="0" smtClean="0"/>
              <a:t>Sutton 			59 up 12%</a:t>
            </a:r>
          </a:p>
          <a:p>
            <a:r>
              <a:rPr lang="en-GB" sz="2400" dirty="0" smtClean="0"/>
              <a:t>Wandsworth 		95 up 9%</a:t>
            </a:r>
          </a:p>
          <a:p>
            <a:r>
              <a:rPr lang="en-GB" sz="2400" dirty="0" smtClean="0"/>
              <a:t>SWL				73 up 13%</a:t>
            </a:r>
          </a:p>
          <a:p>
            <a:r>
              <a:rPr lang="en-GB" sz="2400" dirty="0" smtClean="0"/>
              <a:t>London 			67 up 20%</a:t>
            </a:r>
            <a:endParaRPr lang="en-GB" sz="2400" dirty="0"/>
          </a:p>
        </p:txBody>
      </p:sp>
    </p:spTree>
    <p:extLst>
      <p:ext uri="{BB962C8B-B14F-4D97-AF65-F5344CB8AC3E}">
        <p14:creationId xmlns:p14="http://schemas.microsoft.com/office/powerpoint/2010/main" val="3448750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Care Homes Residents Can Stay Overnight as Restrictions Ease Published </a:t>
            </a:r>
            <a:r>
              <a:rPr lang="en-GB" sz="2400" dirty="0" smtClean="0"/>
              <a:t>17 </a:t>
            </a:r>
            <a:r>
              <a:rPr lang="en-GB" sz="2400" dirty="0"/>
              <a:t>June 2021</a:t>
            </a:r>
          </a:p>
        </p:txBody>
      </p:sp>
      <p:sp>
        <p:nvSpPr>
          <p:cNvPr id="3" name="Content Placeholder 2"/>
          <p:cNvSpPr>
            <a:spLocks noGrp="1"/>
          </p:cNvSpPr>
          <p:nvPr>
            <p:ph idx="1"/>
          </p:nvPr>
        </p:nvSpPr>
        <p:spPr/>
        <p:txBody>
          <a:bodyPr>
            <a:normAutofit fontScale="70000" lnSpcReduction="20000"/>
          </a:bodyPr>
          <a:lstStyle/>
          <a:p>
            <a:r>
              <a:rPr lang="en-GB" dirty="0" smtClean="0"/>
              <a:t>Care </a:t>
            </a:r>
            <a:r>
              <a:rPr lang="en-GB" dirty="0"/>
              <a:t>home residents will be able to spend more time with family and friends, including overnight stays as part of an easing of visiting restrictions </a:t>
            </a:r>
            <a:r>
              <a:rPr lang="en-GB" dirty="0" smtClean="0"/>
              <a:t>announced last week</a:t>
            </a:r>
          </a:p>
          <a:p>
            <a:r>
              <a:rPr lang="en-GB" dirty="0" smtClean="0"/>
              <a:t>Latest guidance on this was published 17.6.21</a:t>
            </a:r>
          </a:p>
          <a:p>
            <a:r>
              <a:rPr lang="en-GB" dirty="0" smtClean="0"/>
              <a:t>Decisions </a:t>
            </a:r>
            <a:r>
              <a:rPr lang="en-GB" dirty="0"/>
              <a:t>about an individual resident’s visits outside of a care home should be taken with the resident’s assessed needs and circumstances </a:t>
            </a:r>
            <a:r>
              <a:rPr lang="en-GB" dirty="0" smtClean="0"/>
              <a:t>considered </a:t>
            </a:r>
          </a:p>
        </p:txBody>
      </p:sp>
    </p:spTree>
    <p:extLst>
      <p:ext uri="{BB962C8B-B14F-4D97-AF65-F5344CB8AC3E}">
        <p14:creationId xmlns:p14="http://schemas.microsoft.com/office/powerpoint/2010/main" val="3578785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Risk assessments for visits</a:t>
            </a:r>
            <a:endParaRPr lang="en-GB" sz="2800"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The </a:t>
            </a:r>
            <a:r>
              <a:rPr lang="en-GB" dirty="0"/>
              <a:t>care home should balance the benefits of visits out of the care home against a consideration of the risks to others in the home, where necessary.</a:t>
            </a:r>
          </a:p>
          <a:p>
            <a:pPr marL="0" indent="0">
              <a:buNone/>
            </a:pPr>
            <a:r>
              <a:rPr lang="en-GB" dirty="0"/>
              <a:t>Individual risk assessments should take into account:</a:t>
            </a:r>
          </a:p>
          <a:p>
            <a:r>
              <a:rPr lang="en-GB" dirty="0"/>
              <a:t>the vaccination status of residents, visitors and staff</a:t>
            </a:r>
          </a:p>
          <a:p>
            <a:r>
              <a:rPr lang="en-GB" dirty="0"/>
              <a:t>levels of infection in the community</a:t>
            </a:r>
          </a:p>
          <a:p>
            <a:r>
              <a:rPr lang="en-GB" dirty="0"/>
              <a:t>variants of concern in the community</a:t>
            </a:r>
          </a:p>
          <a:p>
            <a:r>
              <a:rPr lang="en-GB" dirty="0"/>
              <a:t>where the resident is going on a visit and what activities they will take part in while on the visit</a:t>
            </a:r>
          </a:p>
          <a:p>
            <a:r>
              <a:rPr lang="en-GB" dirty="0"/>
              <a:t>the mode of transport residents intend to use</a:t>
            </a:r>
          </a:p>
        </p:txBody>
      </p:sp>
    </p:spTree>
    <p:extLst>
      <p:ext uri="{BB962C8B-B14F-4D97-AF65-F5344CB8AC3E}">
        <p14:creationId xmlns:p14="http://schemas.microsoft.com/office/powerpoint/2010/main" val="99591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Admitting residents from the community (Press release)</a:t>
            </a:r>
            <a:endParaRPr lang="en-GB" sz="3200" dirty="0"/>
          </a:p>
        </p:txBody>
      </p:sp>
      <p:sp>
        <p:nvSpPr>
          <p:cNvPr id="3" name="Content Placeholder 2"/>
          <p:cNvSpPr>
            <a:spLocks noGrp="1"/>
          </p:cNvSpPr>
          <p:nvPr>
            <p:ph idx="1"/>
          </p:nvPr>
        </p:nvSpPr>
        <p:spPr/>
        <p:txBody>
          <a:bodyPr>
            <a:normAutofit fontScale="47500" lnSpcReduction="20000"/>
          </a:bodyPr>
          <a:lstStyle/>
          <a:p>
            <a:r>
              <a:rPr lang="en-GB" dirty="0"/>
              <a:t>From </a:t>
            </a:r>
            <a:r>
              <a:rPr lang="en-GB" dirty="0" smtClean="0"/>
              <a:t>21</a:t>
            </a:r>
            <a:r>
              <a:rPr lang="en-GB" baseline="30000" dirty="0" smtClean="0"/>
              <a:t>st</a:t>
            </a:r>
            <a:r>
              <a:rPr lang="en-GB" dirty="0" smtClean="0"/>
              <a:t> June</a:t>
            </a:r>
            <a:r>
              <a:rPr lang="en-GB" dirty="0"/>
              <a:t>, people admitted to a care home from the community will no longer have to self-isolate for 14 days on arrival, so residents will have a less disruptive introduction to their new </a:t>
            </a:r>
            <a:r>
              <a:rPr lang="en-GB" dirty="0" smtClean="0"/>
              <a:t>home</a:t>
            </a:r>
            <a:endParaRPr lang="en-GB" dirty="0"/>
          </a:p>
          <a:p>
            <a:r>
              <a:rPr lang="en-GB" dirty="0"/>
              <a:t>To ensure this happens safely, residents will undergo an enhanced testing regime - a PCR test before admission, a PCR test on the day of admission and a further PCR test 7 days </a:t>
            </a:r>
            <a:r>
              <a:rPr lang="en-GB" dirty="0" smtClean="0"/>
              <a:t>later</a:t>
            </a:r>
          </a:p>
          <a:p>
            <a:endParaRPr lang="en-GB" dirty="0" smtClean="0"/>
          </a:p>
          <a:p>
            <a:r>
              <a:rPr lang="en-GB" dirty="0"/>
              <a:t>Care home residents would still need to isolate for 14 days </a:t>
            </a:r>
            <a:r>
              <a:rPr lang="en-GB" dirty="0" smtClean="0"/>
              <a:t>following:</a:t>
            </a:r>
          </a:p>
          <a:p>
            <a:pPr lvl="1"/>
            <a:r>
              <a:rPr lang="en-GB" dirty="0" smtClean="0"/>
              <a:t>a </a:t>
            </a:r>
            <a:r>
              <a:rPr lang="en-GB" dirty="0"/>
              <a:t>visit out that would be deemed high risk through a risk </a:t>
            </a:r>
            <a:r>
              <a:rPr lang="en-GB" dirty="0" smtClean="0"/>
              <a:t>assessment</a:t>
            </a:r>
          </a:p>
          <a:p>
            <a:pPr lvl="1"/>
            <a:r>
              <a:rPr lang="en-GB" dirty="0"/>
              <a:t>A</a:t>
            </a:r>
            <a:r>
              <a:rPr lang="en-GB" dirty="0" smtClean="0"/>
              <a:t>fter </a:t>
            </a:r>
            <a:r>
              <a:rPr lang="en-GB" dirty="0"/>
              <a:t>an overnight stay at </a:t>
            </a:r>
            <a:r>
              <a:rPr lang="en-GB" dirty="0" smtClean="0"/>
              <a:t>hospital</a:t>
            </a:r>
          </a:p>
          <a:p>
            <a:pPr lvl="1"/>
            <a:r>
              <a:rPr lang="en-GB" dirty="0" smtClean="0"/>
              <a:t>If admitted from hospital or other care home</a:t>
            </a:r>
            <a:endParaRPr lang="en-GB" dirty="0"/>
          </a:p>
          <a:p>
            <a:endParaRPr lang="en-GB" dirty="0"/>
          </a:p>
          <a:p>
            <a:endParaRPr lang="en-GB" dirty="0"/>
          </a:p>
        </p:txBody>
      </p:sp>
    </p:spTree>
    <p:extLst>
      <p:ext uri="{BB962C8B-B14F-4D97-AF65-F5344CB8AC3E}">
        <p14:creationId xmlns:p14="http://schemas.microsoft.com/office/powerpoint/2010/main" val="256010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Essential care givers</a:t>
            </a:r>
            <a:endParaRPr lang="en-GB" sz="3200" dirty="0"/>
          </a:p>
        </p:txBody>
      </p:sp>
      <p:sp>
        <p:nvSpPr>
          <p:cNvPr id="3" name="Content Placeholder 2"/>
          <p:cNvSpPr>
            <a:spLocks noGrp="1"/>
          </p:cNvSpPr>
          <p:nvPr>
            <p:ph idx="1"/>
          </p:nvPr>
        </p:nvSpPr>
        <p:spPr/>
        <p:txBody>
          <a:bodyPr>
            <a:normAutofit fontScale="55000" lnSpcReduction="20000"/>
          </a:bodyPr>
          <a:lstStyle/>
          <a:p>
            <a:r>
              <a:rPr lang="en-GB" dirty="0" smtClean="0"/>
              <a:t>The </a:t>
            </a:r>
            <a:r>
              <a:rPr lang="en-GB" dirty="0"/>
              <a:t>government has also strengthened the role of the ‘essential care giver’, which means every resident should be able to nominate a friend or family member to provide extra care on their visits. Essential care givers can continue to visit during </a:t>
            </a:r>
            <a:r>
              <a:rPr lang="en-GB" dirty="0" smtClean="0"/>
              <a:t>outbreaks</a:t>
            </a:r>
            <a:endParaRPr lang="en-GB" dirty="0"/>
          </a:p>
          <a:p>
            <a:r>
              <a:rPr lang="en-GB" dirty="0"/>
              <a:t>The essential care giver role is intended to provide additional support from someone with a unique personal relationship with the </a:t>
            </a:r>
            <a:r>
              <a:rPr lang="en-GB" dirty="0" smtClean="0"/>
              <a:t>resident</a:t>
            </a:r>
            <a:endParaRPr lang="en-GB" dirty="0"/>
          </a:p>
          <a:p>
            <a:r>
              <a:rPr lang="en-GB" dirty="0"/>
              <a:t>They have access to the same personal protective equipment (PPE) and testing supply as care home workers and should be allowed to continue to visit during periods of isolation or where there is an </a:t>
            </a:r>
            <a:r>
              <a:rPr lang="en-GB" dirty="0" smtClean="0"/>
              <a:t>outbreak</a:t>
            </a:r>
            <a:endParaRPr lang="en-GB" dirty="0"/>
          </a:p>
          <a:p>
            <a:endParaRPr lang="en-GB" dirty="0"/>
          </a:p>
        </p:txBody>
      </p:sp>
    </p:spTree>
    <p:extLst>
      <p:ext uri="{BB962C8B-B14F-4D97-AF65-F5344CB8AC3E}">
        <p14:creationId xmlns:p14="http://schemas.microsoft.com/office/powerpoint/2010/main" val="2050863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Proposal to make vaccination condition of deployment</a:t>
            </a:r>
            <a:endParaRPr lang="en-GB" sz="3200" dirty="0"/>
          </a:p>
        </p:txBody>
      </p:sp>
      <p:sp>
        <p:nvSpPr>
          <p:cNvPr id="3" name="Content Placeholder 2"/>
          <p:cNvSpPr>
            <a:spLocks noGrp="1"/>
          </p:cNvSpPr>
          <p:nvPr>
            <p:ph idx="1"/>
          </p:nvPr>
        </p:nvSpPr>
        <p:spPr/>
        <p:txBody>
          <a:bodyPr>
            <a:normAutofit fontScale="40000" lnSpcReduction="20000"/>
          </a:bodyPr>
          <a:lstStyle/>
          <a:p>
            <a:r>
              <a:rPr lang="en-GB" dirty="0"/>
              <a:t>The Department of Health and Social Care released a press statement on 16th June 2021 saying ‘People working in CQC-registered care homes will need to be fully COVID-19 vaccinated with both doses</a:t>
            </a:r>
            <a:r>
              <a:rPr lang="en-GB" dirty="0" smtClean="0"/>
              <a:t>’</a:t>
            </a:r>
          </a:p>
          <a:p>
            <a:r>
              <a:rPr lang="en-GB" dirty="0" smtClean="0"/>
              <a:t>The </a:t>
            </a:r>
            <a:r>
              <a:rPr lang="en-GB" dirty="0"/>
              <a:t>new legislation means from October – subject to Parliamentary approval and a subsequent 16-week grace period – anyone working in a CQC-registered care home in England for residents requiring nursing or personal care must have 2 doses of a COVID-19 vaccine unless they have a medical </a:t>
            </a:r>
            <a:r>
              <a:rPr lang="en-GB" dirty="0" smtClean="0"/>
              <a:t>exemption</a:t>
            </a:r>
          </a:p>
          <a:p>
            <a:r>
              <a:rPr lang="en-GB" dirty="0" smtClean="0"/>
              <a:t>It </a:t>
            </a:r>
            <a:r>
              <a:rPr lang="en-GB" dirty="0"/>
              <a:t>will apply to all workers employed directly by the care home or care home provider (on a full-time or part-time basis), those employed by an agency and deployed by the care home, and volunteers deployed in the care </a:t>
            </a:r>
            <a:r>
              <a:rPr lang="en-GB" dirty="0" smtClean="0"/>
              <a:t>home</a:t>
            </a:r>
          </a:p>
          <a:p>
            <a:r>
              <a:rPr lang="en-GB" dirty="0" smtClean="0"/>
              <a:t>Those </a:t>
            </a:r>
            <a:r>
              <a:rPr lang="en-GB" dirty="0"/>
              <a:t>coming into care homes to do other work, e.g. healthcare workers, tradespeople, hairdressers and beauticians, and CQC inspectors will also have to follow the new regulations, unless they have a medical </a:t>
            </a:r>
            <a:r>
              <a:rPr lang="en-GB" dirty="0" smtClean="0"/>
              <a:t>exemption</a:t>
            </a:r>
          </a:p>
          <a:p>
            <a:r>
              <a:rPr lang="en-GB" dirty="0" smtClean="0"/>
              <a:t>It </a:t>
            </a:r>
            <a:r>
              <a:rPr lang="en-GB" dirty="0"/>
              <a:t>will only apply to people who need to enter the </a:t>
            </a:r>
            <a:r>
              <a:rPr lang="en-GB" dirty="0" smtClean="0"/>
              <a:t>building </a:t>
            </a:r>
          </a:p>
        </p:txBody>
      </p:sp>
    </p:spTree>
    <p:extLst>
      <p:ext uri="{BB962C8B-B14F-4D97-AF65-F5344CB8AC3E}">
        <p14:creationId xmlns:p14="http://schemas.microsoft.com/office/powerpoint/2010/main" val="358647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Proposal to make vaccination condition of deployment</a:t>
            </a:r>
          </a:p>
        </p:txBody>
      </p:sp>
      <p:sp>
        <p:nvSpPr>
          <p:cNvPr id="3" name="Content Placeholder 2"/>
          <p:cNvSpPr>
            <a:spLocks noGrp="1"/>
          </p:cNvSpPr>
          <p:nvPr>
            <p:ph idx="1"/>
          </p:nvPr>
        </p:nvSpPr>
        <p:spPr/>
        <p:txBody>
          <a:bodyPr>
            <a:normAutofit fontScale="47500" lnSpcReduction="20000"/>
          </a:bodyPr>
          <a:lstStyle/>
          <a:p>
            <a:r>
              <a:rPr lang="en-GB" dirty="0"/>
              <a:t>The responses to the consultation made a case for extending this policy beyond care homes to other settings where people vulnerable to COVID-19 receive care, such as domiciliary care and wider healthcare </a:t>
            </a:r>
            <a:r>
              <a:rPr lang="en-GB" dirty="0" smtClean="0"/>
              <a:t>settings</a:t>
            </a:r>
          </a:p>
          <a:p>
            <a:r>
              <a:rPr lang="en-GB" dirty="0" smtClean="0"/>
              <a:t>The </a:t>
            </a:r>
            <a:r>
              <a:rPr lang="en-GB" dirty="0"/>
              <a:t>government continue to work with stakeholders to identify further actions at a local, regional and national level to increase vaccine </a:t>
            </a:r>
            <a:r>
              <a:rPr lang="en-GB" dirty="0" smtClean="0"/>
              <a:t>uptake</a:t>
            </a:r>
          </a:p>
          <a:p>
            <a:pPr lvl="1"/>
            <a:r>
              <a:rPr lang="en-GB" dirty="0" smtClean="0"/>
              <a:t> </a:t>
            </a:r>
            <a:r>
              <a:rPr lang="en-GB" dirty="0"/>
              <a:t>As part of this, </a:t>
            </a:r>
            <a:r>
              <a:rPr lang="en-GB" dirty="0" smtClean="0"/>
              <a:t>targeted </a:t>
            </a:r>
            <a:r>
              <a:rPr lang="en-GB" dirty="0"/>
              <a:t>support to older adult care homes where vaccine uptake is low, such as in </a:t>
            </a:r>
            <a:r>
              <a:rPr lang="en-GB" dirty="0" smtClean="0"/>
              <a:t>London, is underway. </a:t>
            </a:r>
            <a:r>
              <a:rPr lang="en-GB" dirty="0"/>
              <a:t>As of </a:t>
            </a:r>
            <a:r>
              <a:rPr lang="en-GB" u="sng" dirty="0">
                <a:hlinkClick r:id="rId2"/>
              </a:rPr>
              <a:t>4 April 2021, vaccine uptake among eligible workers in older adult care homes</a:t>
            </a:r>
            <a:r>
              <a:rPr lang="en-GB" dirty="0"/>
              <a:t> in London is 67.8%, compared to 82.4% in the South West. All of this is supplemented by work locally, by employers, local authorities, public health teams and </a:t>
            </a:r>
            <a:r>
              <a:rPr lang="en-GB" dirty="0" smtClean="0"/>
              <a:t>others</a:t>
            </a:r>
            <a:endParaRPr lang="en-GB" dirty="0"/>
          </a:p>
          <a:p>
            <a:r>
              <a:rPr lang="en-GB" dirty="0"/>
              <a:t>The government will launch a further public consultation on whether or not to make COVID-19 and flu vaccination a condition of deployment in health and care </a:t>
            </a:r>
            <a:r>
              <a:rPr lang="en-GB" dirty="0" smtClean="0"/>
              <a:t>settings </a:t>
            </a:r>
          </a:p>
        </p:txBody>
      </p:sp>
    </p:spTree>
    <p:extLst>
      <p:ext uri="{BB962C8B-B14F-4D97-AF65-F5344CB8AC3E}">
        <p14:creationId xmlns:p14="http://schemas.microsoft.com/office/powerpoint/2010/main" val="3228871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IPC news </a:t>
            </a:r>
            <a:endParaRPr lang="en-GB" sz="2800" dirty="0"/>
          </a:p>
        </p:txBody>
      </p:sp>
      <p:sp>
        <p:nvSpPr>
          <p:cNvPr id="3" name="Content Placeholder 2"/>
          <p:cNvSpPr>
            <a:spLocks noGrp="1"/>
          </p:cNvSpPr>
          <p:nvPr>
            <p:ph idx="1"/>
          </p:nvPr>
        </p:nvSpPr>
        <p:spPr/>
        <p:txBody>
          <a:bodyPr>
            <a:normAutofit fontScale="85000" lnSpcReduction="20000"/>
          </a:bodyPr>
          <a:lstStyle/>
          <a:p>
            <a:r>
              <a:rPr lang="en-GB" sz="2800" dirty="0" smtClean="0"/>
              <a:t>3rd  Care Home Champion meeting </a:t>
            </a:r>
          </a:p>
          <a:p>
            <a:pPr lvl="1"/>
            <a:r>
              <a:rPr lang="en-GB" sz="2400" dirty="0" smtClean="0"/>
              <a:t>28</a:t>
            </a:r>
            <a:r>
              <a:rPr lang="en-GB" sz="2400" baseline="30000" dirty="0" smtClean="0"/>
              <a:t>th</a:t>
            </a:r>
            <a:r>
              <a:rPr lang="en-GB" sz="2400" dirty="0" smtClean="0"/>
              <a:t> June 2-3pm</a:t>
            </a:r>
          </a:p>
          <a:p>
            <a:pPr lvl="1"/>
            <a:r>
              <a:rPr lang="en-GB" sz="2400" dirty="0" smtClean="0"/>
              <a:t>Hand hygiene audit</a:t>
            </a:r>
          </a:p>
          <a:p>
            <a:pPr lvl="1"/>
            <a:r>
              <a:rPr lang="en-GB" sz="2400" dirty="0" smtClean="0"/>
              <a:t>Prevention of dehydration and implications on preventable infections</a:t>
            </a:r>
          </a:p>
          <a:p>
            <a:r>
              <a:rPr lang="en-GB" sz="2800" dirty="0" smtClean="0"/>
              <a:t>Usually last Monday of month   </a:t>
            </a:r>
          </a:p>
          <a:p>
            <a:r>
              <a:rPr lang="en-GB" sz="2800" dirty="0" smtClean="0"/>
              <a:t>Book (more details) through Helen Thurlow IPC project lead </a:t>
            </a:r>
            <a:r>
              <a:rPr lang="en-GB" sz="2800" dirty="0" smtClean="0">
                <a:hlinkClick r:id="rId2"/>
              </a:rPr>
              <a:t>helen.thurlow@swlondon.nhs.uk</a:t>
            </a:r>
            <a:r>
              <a:rPr lang="en-GB" sz="2800" dirty="0" smtClean="0"/>
              <a:t> </a:t>
            </a:r>
          </a:p>
        </p:txBody>
      </p:sp>
      <p:sp>
        <p:nvSpPr>
          <p:cNvPr id="4" name="AutoShape 2" descr="Old Newspaper [Select Any Date] - Historic Newspapers"/>
          <p:cNvSpPr>
            <a:spLocks noChangeAspect="1" noChangeArrowheads="1"/>
          </p:cNvSpPr>
          <p:nvPr/>
        </p:nvSpPr>
        <p:spPr bwMode="auto">
          <a:xfrm>
            <a:off x="63500" y="-136525"/>
            <a:ext cx="2552700" cy="1695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67231546"/>
      </p:ext>
    </p:extLst>
  </p:cSld>
  <p:clrMapOvr>
    <a:masterClrMapping/>
  </p:clrMapOvr>
</p:sld>
</file>

<file path=ppt/theme/theme1.xml><?xml version="1.0" encoding="utf-8"?>
<a:theme xmlns:a="http://schemas.openxmlformats.org/drawingml/2006/main" name="Office Theme">
  <a:themeElements>
    <a:clrScheme name="SWL">
      <a:dk1>
        <a:sysClr val="windowText" lastClr="000000"/>
      </a:dk1>
      <a:lt1>
        <a:sysClr val="window" lastClr="FFFFFF"/>
      </a:lt1>
      <a:dk2>
        <a:srgbClr val="005EB8"/>
      </a:dk2>
      <a:lt2>
        <a:srgbClr val="E8EDEE"/>
      </a:lt2>
      <a:accent1>
        <a:srgbClr val="41B6E6"/>
      </a:accent1>
      <a:accent2>
        <a:srgbClr val="AE2573"/>
      </a:accent2>
      <a:accent3>
        <a:srgbClr val="78BE20"/>
      </a:accent3>
      <a:accent4>
        <a:srgbClr val="330072"/>
      </a:accent4>
      <a:accent5>
        <a:srgbClr val="00A499"/>
      </a:accent5>
      <a:accent6>
        <a:srgbClr val="FFB81C"/>
      </a:accent6>
      <a:hlink>
        <a:srgbClr val="005EB8"/>
      </a:hlink>
      <a:folHlink>
        <a:srgbClr val="AE257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4B4778C232444391C02C46B13DE355" ma:contentTypeVersion="7" ma:contentTypeDescription="Create a new document." ma:contentTypeScope="" ma:versionID="12b37a5cec1388a43b2ba2416523c933">
  <xsd:schema xmlns:xsd="http://www.w3.org/2001/XMLSchema" xmlns:xs="http://www.w3.org/2001/XMLSchema" xmlns:p="http://schemas.microsoft.com/office/2006/metadata/properties" xmlns:ns3="30d7c7eb-35d6-4b5b-b26f-cbf7fbeb65a7" xmlns:ns4="3c419e30-f286-4091-9f5c-baddbc10834d" targetNamespace="http://schemas.microsoft.com/office/2006/metadata/properties" ma:root="true" ma:fieldsID="e0ba153074411ad46dbf6b8acad7d8e1" ns3:_="" ns4:_="">
    <xsd:import namespace="30d7c7eb-35d6-4b5b-b26f-cbf7fbeb65a7"/>
    <xsd:import namespace="3c419e30-f286-4091-9f5c-baddbc10834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d7c7eb-35d6-4b5b-b26f-cbf7fbeb65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c419e30-f286-4091-9f5c-baddbc10834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F61E5C-D98E-4CD0-BBF9-77E59088AF1B}">
  <ds:schemaRefs>
    <ds:schemaRef ds:uri="http://schemas.microsoft.com/sharepoint/v3/contenttype/forms"/>
  </ds:schemaRefs>
</ds:datastoreItem>
</file>

<file path=customXml/itemProps2.xml><?xml version="1.0" encoding="utf-8"?>
<ds:datastoreItem xmlns:ds="http://schemas.openxmlformats.org/officeDocument/2006/customXml" ds:itemID="{89365801-B01A-4704-B67C-7FCA723C24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d7c7eb-35d6-4b5b-b26f-cbf7fbeb65a7"/>
    <ds:schemaRef ds:uri="3c419e30-f286-4091-9f5c-baddbc1083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E82C82-8159-4346-88CE-EF8A4B9AFA7D}">
  <ds:schemaRefs>
    <ds:schemaRef ds:uri="3c419e30-f286-4091-9f5c-baddbc10834d"/>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30d7c7eb-35d6-4b5b-b26f-cbf7fbeb65a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20650</TotalTime>
  <Words>724</Words>
  <Application>Microsoft Office PowerPoint</Application>
  <PresentationFormat>On-screen Show (16:9)</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Century Gothic</vt:lpstr>
      <vt:lpstr>Office Theme</vt:lpstr>
      <vt:lpstr> Infection Prevention and Control Nursing, Residential &amp; LD Care Homes 22nd  June 2021</vt:lpstr>
      <vt:lpstr>Local Dashboard week 10th – 16th  June 2021 cases per 100,000</vt:lpstr>
      <vt:lpstr>Care Homes Residents Can Stay Overnight as Restrictions Ease Published 17 June 2021</vt:lpstr>
      <vt:lpstr>Risk assessments for visits</vt:lpstr>
      <vt:lpstr>Admitting residents from the community (Press release)</vt:lpstr>
      <vt:lpstr>Essential care givers</vt:lpstr>
      <vt:lpstr>Proposal to make vaccination condition of deployment</vt:lpstr>
      <vt:lpstr>Proposal to make vaccination condition of deployment</vt:lpstr>
      <vt:lpstr>IPC news </vt:lpstr>
      <vt:lpstr>We look forward to seeing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Jackson</dc:creator>
  <cp:lastModifiedBy>Helen Thurlow (NHS South West London)</cp:lastModifiedBy>
  <cp:revision>690</cp:revision>
  <cp:lastPrinted>2021-04-20T10:14:29Z</cp:lastPrinted>
  <dcterms:created xsi:type="dcterms:W3CDTF">2020-03-17T11:59:40Z</dcterms:created>
  <dcterms:modified xsi:type="dcterms:W3CDTF">2021-06-22T09:46:04Z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0x010100844B4778C232444391C02C46B13DE355</vt:lpwstr>
  </property>
</Properties>
</file>