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65938" cy="904716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4C25A6-2F46-4DE2-BD75-2BE7E6D1AA99}">
  <a:tblStyle styleId="{2D4C25A6-2F46-4DE2-BD75-2BE7E6D1AA99}"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9"/>
          </a:solidFill>
        </a:fill>
      </a:tcStyle>
    </a:wholeTbl>
    <a:band1H>
      <a:tcTxStyle/>
      <a:tcStyle>
        <a:tcBdr/>
        <a:fill>
          <a:solidFill>
            <a:srgbClr val="CACAD1"/>
          </a:solidFill>
        </a:fill>
      </a:tcStyle>
    </a:band1H>
    <a:band2H>
      <a:tcTxStyle/>
      <a:tcStyle>
        <a:tcBdr/>
      </a:tcStyle>
    </a:band2H>
    <a:band1V>
      <a:tcTxStyle/>
      <a:tcStyle>
        <a:tcBdr/>
        <a:fill>
          <a:solidFill>
            <a:srgbClr val="CACAD1"/>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A4D36515-4B11-4CB6-A290-F77C5AB18F7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885"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5240" cy="452358"/>
          </a:xfrm>
          <a:prstGeom prst="rect">
            <a:avLst/>
          </a:prstGeom>
          <a:noFill/>
          <a:ln>
            <a:noFill/>
          </a:ln>
        </p:spPr>
        <p:txBody>
          <a:bodyPr spcFirstLastPara="1" wrap="square" lIns="96350" tIns="48175" rIns="96350" bIns="4817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9110" y="0"/>
            <a:ext cx="2975240" cy="452358"/>
          </a:xfrm>
          <a:prstGeom prst="rect">
            <a:avLst/>
          </a:prstGeom>
          <a:noFill/>
          <a:ln>
            <a:noFill/>
          </a:ln>
        </p:spPr>
        <p:txBody>
          <a:bodyPr spcFirstLastPara="1" wrap="square" lIns="96350" tIns="48175" rIns="96350" bIns="4817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593235"/>
            <a:ext cx="2975240" cy="452358"/>
          </a:xfrm>
          <a:prstGeom prst="rect">
            <a:avLst/>
          </a:prstGeom>
          <a:noFill/>
          <a:ln>
            <a:noFill/>
          </a:ln>
        </p:spPr>
        <p:txBody>
          <a:bodyPr spcFirstLastPara="1" wrap="square" lIns="96350" tIns="48175" rIns="96350" bIns="4817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marR="0" lvl="0" indent="0" algn="r" rtl="0">
              <a:spcBef>
                <a:spcPts val="0"/>
              </a:spcBef>
              <a:spcAft>
                <a:spcPts val="0"/>
              </a:spcAft>
              <a:buNone/>
            </a:pPr>
            <a:fld id="{00000000-1234-1234-1234-123412341234}" type="slidenum">
              <a:rPr lang="en-GB"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7" name="Google Shape;27;p1: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0: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10: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92" name="Google Shape;92;p10: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1: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99" name="Google Shape;99;p11: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2: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06" name="Google Shape;106;p12: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3: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13" name="Google Shape;113;p13: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4: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19" name="Google Shape;119;p14: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5: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26" name="Google Shape;126;p15: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6: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33" name="Google Shape;133;p16: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7: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40" name="Google Shape;140;p17: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8: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47" name="Google Shape;147;p18: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9: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56" name="Google Shape;156;p19: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2: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33" name="Google Shape;33;p2: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0: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63" name="Google Shape;163;p20: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1: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72" name="Google Shape;172;p21: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2: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79" name="Google Shape;179;p22: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3: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87" name="Google Shape;187;p23: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4: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194" name="Google Shape;194;p24: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5: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01" name="Google Shape;201;p25: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6: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08" name="Google Shape;208;p26: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7: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15" name="Google Shape;215;p27: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8: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23" name="Google Shape;223;p28: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9: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9: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231" name="Google Shape;231;p29: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3: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39" name="Google Shape;39;p3: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30: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30: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244" name="Google Shape;244;p30: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1: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51" name="Google Shape;251;p31: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32: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58" name="Google Shape;258;p32: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33: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65" name="Google Shape;265;p33: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34: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72" name="Google Shape;272;p34: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5: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78" name="Google Shape;278;p35: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6: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85" name="Google Shape;285;p36: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7: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92" name="Google Shape;292;p37: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8: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299" name="Google Shape;299;p38: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39: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305" name="Google Shape;305;p39: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4: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47" name="Google Shape;47;p4: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5: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53" name="Google Shape;53;p5: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6: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 name="Google Shape;60;p6: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61" name="Google Shape;61;p6: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7: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p7: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69" name="Google Shape;69;p7: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8:notes"/>
          <p:cNvSpPr txBox="1">
            <a:spLocks noGrp="1"/>
          </p:cNvSpPr>
          <p:nvPr>
            <p:ph type="body" idx="1"/>
          </p:nvPr>
        </p:nvSpPr>
        <p:spPr>
          <a:xfrm>
            <a:off x="686594" y="4297403"/>
            <a:ext cx="5492750" cy="4071224"/>
          </a:xfrm>
          <a:prstGeom prst="rect">
            <a:avLst/>
          </a:prstGeom>
        </p:spPr>
        <p:txBody>
          <a:bodyPr spcFirstLastPara="1" wrap="square" lIns="96350" tIns="48175" rIns="96350" bIns="48175" anchor="t" anchorCtr="0">
            <a:noAutofit/>
          </a:bodyPr>
          <a:lstStyle/>
          <a:p>
            <a:pPr marL="0" lvl="0" indent="0" algn="l" rtl="0">
              <a:spcBef>
                <a:spcPts val="360"/>
              </a:spcBef>
              <a:spcAft>
                <a:spcPts val="0"/>
              </a:spcAft>
              <a:buNone/>
            </a:pPr>
            <a:endParaRPr/>
          </a:p>
        </p:txBody>
      </p:sp>
      <p:sp>
        <p:nvSpPr>
          <p:cNvPr id="76" name="Google Shape;76;p8: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9:notes"/>
          <p:cNvSpPr>
            <a:spLocks noGrp="1" noRot="1" noChangeAspect="1"/>
          </p:cNvSpPr>
          <p:nvPr>
            <p:ph type="sldImg" idx="2"/>
          </p:nvPr>
        </p:nvSpPr>
        <p:spPr>
          <a:xfrm>
            <a:off x="1171575" y="677863"/>
            <a:ext cx="4522788" cy="33924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9:notes"/>
          <p:cNvSpPr txBox="1">
            <a:spLocks noGrp="1"/>
          </p:cNvSpPr>
          <p:nvPr>
            <p:ph type="body" idx="1"/>
          </p:nvPr>
        </p:nvSpPr>
        <p:spPr>
          <a:xfrm>
            <a:off x="686594" y="4297403"/>
            <a:ext cx="5492750" cy="4071224"/>
          </a:xfrm>
          <a:prstGeom prst="rect">
            <a:avLst/>
          </a:prstGeom>
          <a:noFill/>
          <a:ln>
            <a:noFill/>
          </a:ln>
        </p:spPr>
        <p:txBody>
          <a:bodyPr spcFirstLastPara="1" wrap="square" lIns="96350" tIns="48175" rIns="96350" bIns="48175" anchor="t" anchorCtr="0">
            <a:noAutofit/>
          </a:bodyPr>
          <a:lstStyle/>
          <a:p>
            <a:pPr marL="0" lvl="0" indent="0" algn="l" rtl="0">
              <a:spcBef>
                <a:spcPts val="0"/>
              </a:spcBef>
              <a:spcAft>
                <a:spcPts val="0"/>
              </a:spcAft>
              <a:buNone/>
            </a:pPr>
            <a:endParaRPr/>
          </a:p>
        </p:txBody>
      </p:sp>
      <p:sp>
        <p:nvSpPr>
          <p:cNvPr id="84" name="Google Shape;84;p9:notes"/>
          <p:cNvSpPr txBox="1">
            <a:spLocks noGrp="1"/>
          </p:cNvSpPr>
          <p:nvPr>
            <p:ph type="sldNum" idx="12"/>
          </p:nvPr>
        </p:nvSpPr>
        <p:spPr>
          <a:xfrm>
            <a:off x="3889110" y="8593235"/>
            <a:ext cx="2975240" cy="452358"/>
          </a:xfrm>
          <a:prstGeom prst="rect">
            <a:avLst/>
          </a:prstGeom>
          <a:noFill/>
          <a:ln>
            <a:noFill/>
          </a:ln>
        </p:spPr>
        <p:txBody>
          <a:bodyPr spcFirstLastPara="1" wrap="square" lIns="96350" tIns="48175" rIns="96350" bIns="48175" anchor="b" anchorCtr="0">
            <a:noAutofit/>
          </a:bodyPr>
          <a:lstStyle/>
          <a:p>
            <a:pPr marL="0" lvl="0" indent="0" algn="r" rtl="0">
              <a:spcBef>
                <a:spcPts val="0"/>
              </a:spcBef>
              <a:spcAft>
                <a:spcPts val="0"/>
              </a:spcAft>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2"/>
          <p:cNvSpPr/>
          <p:nvPr/>
        </p:nvSpPr>
        <p:spPr>
          <a:xfrm>
            <a:off x="0" y="2133303"/>
            <a:ext cx="9144000" cy="4724697"/>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a:off x="0" y="1988840"/>
            <a:ext cx="9144000" cy="144463"/>
          </a:xfrm>
          <a:prstGeom prst="rect">
            <a:avLst/>
          </a:prstGeom>
          <a:solidFill>
            <a:srgbClr val="00AE9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2"/>
          <p:cNvSpPr txBox="1">
            <a:spLocks noGrp="1"/>
          </p:cNvSpPr>
          <p:nvPr>
            <p:ph type="ctrTitle"/>
          </p:nvPr>
        </p:nvSpPr>
        <p:spPr>
          <a:xfrm>
            <a:off x="558000" y="2492896"/>
            <a:ext cx="7633648" cy="172450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5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558000" y="6021288"/>
            <a:ext cx="7633648" cy="338336"/>
          </a:xfrm>
          <a:prstGeom prst="rect">
            <a:avLst/>
          </a:prstGeom>
          <a:noFill/>
          <a:ln>
            <a:noFill/>
          </a:ln>
        </p:spPr>
        <p:txBody>
          <a:bodyPr spcFirstLastPara="1" wrap="square" lIns="0" tIns="0" rIns="0" bIns="0" anchor="b" anchorCtr="0">
            <a:normAutofit/>
          </a:bodyPr>
          <a:lstStyle>
            <a:lvl1pPr lvl="0" algn="l">
              <a:spcBef>
                <a:spcPts val="0"/>
              </a:spcBef>
              <a:spcAft>
                <a:spcPts val="0"/>
              </a:spcAft>
              <a:buClr>
                <a:schemeClr val="lt1"/>
              </a:buClr>
              <a:buSzPts val="2000"/>
              <a:buNone/>
              <a:defRPr sz="2000" b="0" i="0">
                <a:solidFill>
                  <a:schemeClr val="lt1"/>
                </a:solidFill>
              </a:defRPr>
            </a:lvl1pPr>
            <a:lvl2pPr lvl="1" algn="ctr">
              <a:spcBef>
                <a:spcPts val="600"/>
              </a:spcBef>
              <a:spcAft>
                <a:spcPts val="0"/>
              </a:spcAft>
              <a:buClr>
                <a:srgbClr val="888888"/>
              </a:buClr>
              <a:buSzPts val="1800"/>
              <a:buFont typeface="Arial"/>
              <a:buNone/>
              <a:defRPr>
                <a:solidFill>
                  <a:srgbClr val="888888"/>
                </a:solidFill>
              </a:defRPr>
            </a:lvl2pPr>
            <a:lvl3pPr lvl="2" algn="ctr">
              <a:spcBef>
                <a:spcPts val="600"/>
              </a:spcBef>
              <a:spcAft>
                <a:spcPts val="0"/>
              </a:spcAft>
              <a:buClr>
                <a:srgbClr val="888888"/>
              </a:buClr>
              <a:buSzPts val="1800"/>
              <a:buNone/>
              <a:defRPr>
                <a:solidFill>
                  <a:srgbClr val="888888"/>
                </a:solidFill>
              </a:defRPr>
            </a:lvl3pPr>
            <a:lvl4pPr lvl="3" algn="ctr">
              <a:spcBef>
                <a:spcPts val="600"/>
              </a:spcBef>
              <a:spcAft>
                <a:spcPts val="0"/>
              </a:spcAft>
              <a:buClr>
                <a:srgbClr val="888888"/>
              </a:buClr>
              <a:buSzPts val="1600"/>
              <a:buNone/>
              <a:defRPr>
                <a:solidFill>
                  <a:srgbClr val="888888"/>
                </a:solidFill>
              </a:defRPr>
            </a:lvl4pPr>
            <a:lvl5pPr lvl="4" algn="ctr">
              <a:spcBef>
                <a:spcPts val="300"/>
              </a:spcBef>
              <a:spcAft>
                <a:spcPts val="0"/>
              </a:spcAft>
              <a:buClr>
                <a:srgbClr val="888888"/>
              </a:buClr>
              <a:buSzPts val="1500"/>
              <a:buNone/>
              <a:defRPr>
                <a:solidFill>
                  <a:srgbClr val="888888"/>
                </a:solidFill>
              </a:defRPr>
            </a:lvl5pPr>
            <a:lvl6pPr lvl="5" algn="ctr">
              <a:spcBef>
                <a:spcPts val="280"/>
              </a:spcBef>
              <a:spcAft>
                <a:spcPts val="0"/>
              </a:spcAft>
              <a:buClr>
                <a:srgbClr val="888888"/>
              </a:buClr>
              <a:buSzPts val="1400"/>
              <a:buFont typeface="Arial"/>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pic>
        <p:nvPicPr>
          <p:cNvPr id="19" name="Google Shape;19;p2" descr="\\colhpafil004\Colindale_Data\HQ Group and LARS\Group Data\Design\Branding and logos\PHE logos with strapline\Small without Old French text\PHE small logo for A4.jpg"/>
          <p:cNvPicPr preferRelativeResize="0"/>
          <p:nvPr/>
        </p:nvPicPr>
        <p:blipFill rotWithShape="1">
          <a:blip r:embed="rId2">
            <a:alphaModFix/>
          </a:blip>
          <a:srcRect/>
          <a:stretch/>
        </p:blipFill>
        <p:spPr>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1 lin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4000">
                <a:solidFill>
                  <a:srgbClr val="00AE9E"/>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558000" y="1412776"/>
            <a:ext cx="8028000" cy="4739679"/>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1400"/>
              <a:buNone/>
              <a:defRPr sz="1800" b="0">
                <a:solidFill>
                  <a:schemeClr val="dk1"/>
                </a:solidFill>
              </a:defRPr>
            </a:lvl1pPr>
            <a:lvl2pPr marL="914400" lvl="1" indent="-228600" algn="l">
              <a:spcBef>
                <a:spcPts val="600"/>
              </a:spcBef>
              <a:spcAft>
                <a:spcPts val="0"/>
              </a:spcAft>
              <a:buSzPts val="1400"/>
              <a:buNone/>
              <a:defRPr/>
            </a:lvl2pPr>
            <a:lvl3pPr marL="1371600" lvl="2" indent="-342900" algn="l">
              <a:spcBef>
                <a:spcPts val="600"/>
              </a:spcBef>
              <a:spcAft>
                <a:spcPts val="0"/>
              </a:spcAft>
              <a:buClr>
                <a:schemeClr val="dk1"/>
              </a:buClr>
              <a:buSzPts val="1800"/>
              <a:buChar char="•"/>
              <a:defRPr/>
            </a:lvl3pPr>
            <a:lvl4pPr marL="1828800" lvl="3" indent="-342900" algn="l">
              <a:spcBef>
                <a:spcPts val="60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228600" algn="l">
              <a:spcBef>
                <a:spcPts val="360"/>
              </a:spcBef>
              <a:spcAft>
                <a:spcPts val="0"/>
              </a:spcAft>
              <a:buClr>
                <a:schemeClr val="dk1"/>
              </a:buClr>
              <a:buSzPts val="1800"/>
              <a:buNone/>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3"/>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lvl1pPr marL="531813" marR="0" lvl="0" indent="0" algn="l">
              <a:spcBef>
                <a:spcPts val="0"/>
              </a:spcBef>
              <a:spcAft>
                <a:spcPts val="0"/>
              </a:spcAft>
              <a:buNone/>
              <a:defRPr sz="1200" b="0" i="0" u="none" strike="noStrike" cap="none">
                <a:solidFill>
                  <a:schemeClr val="lt1"/>
                </a:solidFill>
                <a:latin typeface="Arial"/>
                <a:ea typeface="Arial"/>
                <a:cs typeface="Arial"/>
                <a:sym typeface="Arial"/>
              </a:defRPr>
            </a:lvl1pPr>
            <a:lvl2pPr marL="531813" marR="0" lvl="1" indent="0" algn="l">
              <a:spcBef>
                <a:spcPts val="0"/>
              </a:spcBef>
              <a:spcAft>
                <a:spcPts val="0"/>
              </a:spcAft>
              <a:buNone/>
              <a:defRPr sz="1200" b="0" i="0" u="none" strike="noStrike" cap="none">
                <a:solidFill>
                  <a:schemeClr val="lt1"/>
                </a:solidFill>
                <a:latin typeface="Arial"/>
                <a:ea typeface="Arial"/>
                <a:cs typeface="Arial"/>
                <a:sym typeface="Arial"/>
              </a:defRPr>
            </a:lvl2pPr>
            <a:lvl3pPr marL="531813" marR="0" lvl="2" indent="0" algn="l">
              <a:spcBef>
                <a:spcPts val="0"/>
              </a:spcBef>
              <a:spcAft>
                <a:spcPts val="0"/>
              </a:spcAft>
              <a:buNone/>
              <a:defRPr sz="1200" b="0" i="0" u="none" strike="noStrike" cap="none">
                <a:solidFill>
                  <a:schemeClr val="lt1"/>
                </a:solidFill>
                <a:latin typeface="Arial"/>
                <a:ea typeface="Arial"/>
                <a:cs typeface="Arial"/>
                <a:sym typeface="Arial"/>
              </a:defRPr>
            </a:lvl3pPr>
            <a:lvl4pPr marL="531813" marR="0" lvl="3" indent="0" algn="l">
              <a:spcBef>
                <a:spcPts val="0"/>
              </a:spcBef>
              <a:spcAft>
                <a:spcPts val="0"/>
              </a:spcAft>
              <a:buNone/>
              <a:defRPr sz="1200" b="0" i="0" u="none" strike="noStrike" cap="none">
                <a:solidFill>
                  <a:schemeClr val="lt1"/>
                </a:solidFill>
                <a:latin typeface="Arial"/>
                <a:ea typeface="Arial"/>
                <a:cs typeface="Arial"/>
                <a:sym typeface="Arial"/>
              </a:defRPr>
            </a:lvl4pPr>
            <a:lvl5pPr marL="531813" marR="0" lvl="4" indent="0" algn="l">
              <a:spcBef>
                <a:spcPts val="0"/>
              </a:spcBef>
              <a:spcAft>
                <a:spcPts val="0"/>
              </a:spcAft>
              <a:buNone/>
              <a:defRPr sz="1200" b="0" i="0" u="none" strike="noStrike" cap="none">
                <a:solidFill>
                  <a:schemeClr val="lt1"/>
                </a:solidFill>
                <a:latin typeface="Arial"/>
                <a:ea typeface="Arial"/>
                <a:cs typeface="Arial"/>
                <a:sym typeface="Arial"/>
              </a:defRPr>
            </a:lvl5pPr>
            <a:lvl6pPr marL="531813" marR="0" lvl="5" indent="0" algn="l">
              <a:spcBef>
                <a:spcPts val="0"/>
              </a:spcBef>
              <a:spcAft>
                <a:spcPts val="0"/>
              </a:spcAft>
              <a:buNone/>
              <a:defRPr sz="1200" b="0" i="0" u="none" strike="noStrike" cap="none">
                <a:solidFill>
                  <a:schemeClr val="lt1"/>
                </a:solidFill>
                <a:latin typeface="Arial"/>
                <a:ea typeface="Arial"/>
                <a:cs typeface="Arial"/>
                <a:sym typeface="Arial"/>
              </a:defRPr>
            </a:lvl6pPr>
            <a:lvl7pPr marL="531813" marR="0" lvl="6" indent="0" algn="l">
              <a:spcBef>
                <a:spcPts val="0"/>
              </a:spcBef>
              <a:spcAft>
                <a:spcPts val="0"/>
              </a:spcAft>
              <a:buNone/>
              <a:defRPr sz="1200" b="0" i="0" u="none" strike="noStrike" cap="none">
                <a:solidFill>
                  <a:schemeClr val="lt1"/>
                </a:solidFill>
                <a:latin typeface="Arial"/>
                <a:ea typeface="Arial"/>
                <a:cs typeface="Arial"/>
                <a:sym typeface="Arial"/>
              </a:defRPr>
            </a:lvl7pPr>
            <a:lvl8pPr marL="531813" marR="0" lvl="7" indent="0" algn="l">
              <a:spcBef>
                <a:spcPts val="0"/>
              </a:spcBef>
              <a:spcAft>
                <a:spcPts val="0"/>
              </a:spcAft>
              <a:buNone/>
              <a:defRPr sz="1200" b="0" i="0" u="none" strike="noStrike" cap="none">
                <a:solidFill>
                  <a:schemeClr val="lt1"/>
                </a:solidFill>
                <a:latin typeface="Arial"/>
                <a:ea typeface="Arial"/>
                <a:cs typeface="Arial"/>
                <a:sym typeface="Arial"/>
              </a:defRPr>
            </a:lvl8pPr>
            <a:lvl9pPr marL="531813" marR="0" lvl="8" indent="0" algn="l">
              <a:spcBef>
                <a:spcPts val="0"/>
              </a:spcBef>
              <a:spcAft>
                <a:spcPts val="0"/>
              </a:spcAft>
              <a:buNone/>
              <a:defRPr sz="1200" b="0" i="0" u="none" strike="noStrike" cap="none">
                <a:solidFill>
                  <a:schemeClr val="lt1"/>
                </a:solidFill>
                <a:latin typeface="Arial"/>
                <a:ea typeface="Arial"/>
                <a:cs typeface="Arial"/>
                <a:sym typeface="Arial"/>
              </a:defRPr>
            </a:lvl9pPr>
          </a:lstStyle>
          <a:p>
            <a:pPr marL="531813" lvl="0" indent="0" algn="l" rtl="0">
              <a:spcBef>
                <a:spcPts val="0"/>
              </a:spcBef>
              <a:spcAft>
                <a:spcPts val="0"/>
              </a:spcAft>
              <a:buNone/>
            </a:pPr>
            <a:r>
              <a:rPr lang="en-GB"/>
              <a:t>  </a:t>
            </a:r>
            <a:fld id="{00000000-1234-1234-1234-123412341234}" type="slidenum">
              <a:rPr lang="en-GB"/>
              <a:t>‹#›</a:t>
            </a:fld>
            <a:endParaRPr/>
          </a:p>
        </p:txBody>
      </p:sp>
      <p:sp>
        <p:nvSpPr>
          <p:cNvPr id="24" name="Google Shape;24;p3"/>
          <p:cNvSpPr txBox="1">
            <a:spLocks noGrp="1"/>
          </p:cNvSpPr>
          <p:nvPr>
            <p:ph type="ftr" idx="11"/>
          </p:nvPr>
        </p:nvSpPr>
        <p:spPr>
          <a:xfrm>
            <a:off x="900113" y="6308725"/>
            <a:ext cx="8064375" cy="549275"/>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120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557213" y="274638"/>
            <a:ext cx="8029575" cy="1143000"/>
          </a:xfrm>
          <a:prstGeom prst="rect">
            <a:avLst/>
          </a:prstGeom>
          <a:noFill/>
          <a:ln>
            <a:noFill/>
          </a:ln>
        </p:spPr>
        <p:txBody>
          <a:bodyPr spcFirstLastPara="1" wrap="square" lIns="0" tIns="0" rIns="0" bIns="0" anchor="ctr" anchorCtr="0">
            <a:normAutofit/>
          </a:bodyPr>
          <a:lstStyle>
            <a:lvl1pPr marR="0" lvl="0" algn="l" rtl="0">
              <a:spcBef>
                <a:spcPts val="0"/>
              </a:spcBef>
              <a:spcAft>
                <a:spcPts val="0"/>
              </a:spcAft>
              <a:buSzPts val="1400"/>
              <a:buNone/>
              <a:defRPr sz="4000" b="0" i="0" u="none" strike="noStrike" cap="none">
                <a:solidFill>
                  <a:srgbClr val="00AE9E"/>
                </a:solidFill>
                <a:latin typeface="Arial"/>
                <a:ea typeface="Arial"/>
                <a:cs typeface="Arial"/>
                <a:sym typeface="Arial"/>
              </a:defRPr>
            </a:lvl1pPr>
            <a:lvl2pPr marR="0" lvl="1"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557213" y="1600200"/>
            <a:ext cx="8029575" cy="4525963"/>
          </a:xfrm>
          <a:prstGeom prst="rect">
            <a:avLst/>
          </a:prstGeom>
          <a:noFill/>
          <a:ln>
            <a:noFill/>
          </a:ln>
        </p:spPr>
        <p:txBody>
          <a:bodyPr spcFirstLastPara="1" wrap="square" lIns="0" tIns="0" rIns="0" bIns="0" anchor="t" anchorCtr="0">
            <a:noAutofit/>
          </a:bodyPr>
          <a:lstStyle>
            <a:lvl1pPr marL="457200" marR="0" lvl="0" indent="-228600" algn="l" rtl="0">
              <a:spcBef>
                <a:spcPts val="1200"/>
              </a:spcBef>
              <a:spcAft>
                <a:spcPts val="0"/>
              </a:spcAft>
              <a:buSzPts val="1400"/>
              <a:buNone/>
              <a:defRPr sz="1800" b="0" i="0" u="none" strike="noStrike" cap="none">
                <a:solidFill>
                  <a:srgbClr val="00AE9E"/>
                </a:solidFill>
                <a:latin typeface="Arial"/>
                <a:ea typeface="Arial"/>
                <a:cs typeface="Arial"/>
                <a:sym typeface="Arial"/>
              </a:defRPr>
            </a:lvl1pPr>
            <a:lvl2pPr marL="914400" marR="0" lvl="1" indent="-228600" algn="l" rtl="0">
              <a:spcBef>
                <a:spcPts val="600"/>
              </a:spcBef>
              <a:spcAft>
                <a:spcPts val="0"/>
              </a:spcAft>
              <a:buSzPts val="1400"/>
              <a:buNone/>
              <a:defRPr sz="1800" b="0" i="0" u="none" strike="noStrike" cap="none">
                <a:solidFill>
                  <a:schemeClr val="dk1"/>
                </a:solidFill>
                <a:latin typeface="Arial"/>
                <a:ea typeface="Arial"/>
                <a:cs typeface="Arial"/>
                <a:sym typeface="Arial"/>
              </a:defRPr>
            </a:lvl2pPr>
            <a:lvl3pPr marL="1371600" marR="0" lvl="2" indent="-342900" algn="l" rtl="0">
              <a:spcBef>
                <a:spcPts val="6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lvl1pPr marL="0" marR="0" lvl="0" indent="0" algn="l" rtl="0">
              <a:spcBef>
                <a:spcPts val="0"/>
              </a:spcBef>
              <a:spcAft>
                <a:spcPts val="0"/>
              </a:spcAft>
              <a:buNone/>
              <a:defRPr sz="1200" b="0" i="0" u="none" strike="noStrike" cap="none">
                <a:solidFill>
                  <a:schemeClr val="lt1"/>
                </a:solidFill>
                <a:latin typeface="Arial"/>
                <a:ea typeface="Arial"/>
                <a:cs typeface="Arial"/>
                <a:sym typeface="Arial"/>
              </a:defRPr>
            </a:lvl1pPr>
            <a:lvl2pPr marL="0" marR="0" lvl="1" indent="0" algn="l" rtl="0">
              <a:spcBef>
                <a:spcPts val="0"/>
              </a:spcBef>
              <a:spcAft>
                <a:spcPts val="0"/>
              </a:spcAft>
              <a:buNone/>
              <a:defRPr sz="1200" b="0" i="0" u="none" strike="noStrike" cap="none">
                <a:solidFill>
                  <a:schemeClr val="lt1"/>
                </a:solidFill>
                <a:latin typeface="Arial"/>
                <a:ea typeface="Arial"/>
                <a:cs typeface="Arial"/>
                <a:sym typeface="Arial"/>
              </a:defRPr>
            </a:lvl2pPr>
            <a:lvl3pPr marL="0" marR="0" lvl="2" indent="0" algn="l" rtl="0">
              <a:spcBef>
                <a:spcPts val="0"/>
              </a:spcBef>
              <a:spcAft>
                <a:spcPts val="0"/>
              </a:spcAft>
              <a:buNone/>
              <a:defRPr sz="1200" b="0" i="0" u="none" strike="noStrike" cap="none">
                <a:solidFill>
                  <a:schemeClr val="lt1"/>
                </a:solidFill>
                <a:latin typeface="Arial"/>
                <a:ea typeface="Arial"/>
                <a:cs typeface="Arial"/>
                <a:sym typeface="Arial"/>
              </a:defRPr>
            </a:lvl3pPr>
            <a:lvl4pPr marL="0" marR="0" lvl="3" indent="0" algn="l" rtl="0">
              <a:spcBef>
                <a:spcPts val="0"/>
              </a:spcBef>
              <a:spcAft>
                <a:spcPts val="0"/>
              </a:spcAft>
              <a:buNone/>
              <a:defRPr sz="1200" b="0" i="0" u="none" strike="noStrike" cap="none">
                <a:solidFill>
                  <a:schemeClr val="lt1"/>
                </a:solidFill>
                <a:latin typeface="Arial"/>
                <a:ea typeface="Arial"/>
                <a:cs typeface="Arial"/>
                <a:sym typeface="Arial"/>
              </a:defRPr>
            </a:lvl4pPr>
            <a:lvl5pPr marL="0" marR="0" lvl="4" indent="0" algn="l" rtl="0">
              <a:spcBef>
                <a:spcPts val="0"/>
              </a:spcBef>
              <a:spcAft>
                <a:spcPts val="0"/>
              </a:spcAft>
              <a:buNone/>
              <a:defRPr sz="1200" b="0" i="0" u="none" strike="noStrike" cap="none">
                <a:solidFill>
                  <a:schemeClr val="lt1"/>
                </a:solidFill>
                <a:latin typeface="Arial"/>
                <a:ea typeface="Arial"/>
                <a:cs typeface="Arial"/>
                <a:sym typeface="Arial"/>
              </a:defRPr>
            </a:lvl5pPr>
            <a:lvl6pPr marL="0" marR="0" lvl="5" indent="0" algn="l" rtl="0">
              <a:spcBef>
                <a:spcPts val="0"/>
              </a:spcBef>
              <a:spcAft>
                <a:spcPts val="0"/>
              </a:spcAft>
              <a:buNone/>
              <a:defRPr sz="1200" b="0" i="0" u="none" strike="noStrike" cap="none">
                <a:solidFill>
                  <a:schemeClr val="lt1"/>
                </a:solidFill>
                <a:latin typeface="Arial"/>
                <a:ea typeface="Arial"/>
                <a:cs typeface="Arial"/>
                <a:sym typeface="Arial"/>
              </a:defRPr>
            </a:lvl6pPr>
            <a:lvl7pPr marL="0" marR="0" lvl="6" indent="0" algn="l" rtl="0">
              <a:spcBef>
                <a:spcPts val="0"/>
              </a:spcBef>
              <a:spcAft>
                <a:spcPts val="0"/>
              </a:spcAft>
              <a:buNone/>
              <a:defRPr sz="1200" b="0" i="0" u="none" strike="noStrike" cap="none">
                <a:solidFill>
                  <a:schemeClr val="lt1"/>
                </a:solidFill>
                <a:latin typeface="Arial"/>
                <a:ea typeface="Arial"/>
                <a:cs typeface="Arial"/>
                <a:sym typeface="Arial"/>
              </a:defRPr>
            </a:lvl7pPr>
            <a:lvl8pPr marL="0" marR="0" lvl="7" indent="0" algn="l" rtl="0">
              <a:spcBef>
                <a:spcPts val="0"/>
              </a:spcBef>
              <a:spcAft>
                <a:spcPts val="0"/>
              </a:spcAft>
              <a:buNone/>
              <a:defRPr sz="1200" b="0" i="0" u="none" strike="noStrike" cap="none">
                <a:solidFill>
                  <a:schemeClr val="lt1"/>
                </a:solidFill>
                <a:latin typeface="Arial"/>
                <a:ea typeface="Arial"/>
                <a:cs typeface="Arial"/>
                <a:sym typeface="Arial"/>
              </a:defRPr>
            </a:lvl8pPr>
            <a:lvl9pPr marL="0" marR="0" lvl="8" indent="0" algn="l" rtl="0">
              <a:spcBef>
                <a:spcPts val="0"/>
              </a:spcBef>
              <a:spcAft>
                <a:spcPts val="0"/>
              </a:spcAft>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r>
              <a:rPr lang="en-GB"/>
              <a:t>  </a:t>
            </a:r>
            <a:fld id="{00000000-1234-1234-1234-123412341234}" type="slidenum">
              <a:rPr lang="en-GB"/>
              <a:t>‹#›</a:t>
            </a:fld>
            <a:r>
              <a:rPr lang="en-GB"/>
              <a:t> </a:t>
            </a:r>
            <a:endParaRPr sz="1400">
              <a:solidFill>
                <a:srgbClr val="000000"/>
              </a:solidFill>
            </a:endParaRPr>
          </a:p>
        </p:txBody>
      </p:sp>
      <p:sp>
        <p:nvSpPr>
          <p:cNvPr id="13" name="Google Shape;13;p1"/>
          <p:cNvSpPr txBox="1">
            <a:spLocks noGrp="1"/>
          </p:cNvSpPr>
          <p:nvPr>
            <p:ph type="ftr" idx="11"/>
          </p:nvPr>
        </p:nvSpPr>
        <p:spPr>
          <a:xfrm>
            <a:off x="900113" y="6308725"/>
            <a:ext cx="8064375" cy="549275"/>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2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4"/>
          <p:cNvSpPr txBox="1">
            <a:spLocks noGrp="1"/>
          </p:cNvSpPr>
          <p:nvPr>
            <p:ph type="ctrTitle"/>
          </p:nvPr>
        </p:nvSpPr>
        <p:spPr>
          <a:xfrm>
            <a:off x="558000" y="2492896"/>
            <a:ext cx="7633648" cy="172450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GB" sz="4400" b="1"/>
              <a:t>COVID-19: how to work safely in care homes</a:t>
            </a:r>
            <a:br>
              <a:rPr lang="en-GB" b="1"/>
            </a:br>
            <a:br>
              <a:rPr lang="en-GB" sz="2800">
                <a:latin typeface="Calibri"/>
                <a:ea typeface="Calibri"/>
                <a:cs typeface="Calibri"/>
                <a:sym typeface="Calibri"/>
              </a:rPr>
            </a:br>
            <a:r>
              <a:rPr lang="en-GB" sz="4400" b="1">
                <a:latin typeface="Arial"/>
                <a:ea typeface="Arial"/>
                <a:cs typeface="Arial"/>
                <a:sym typeface="Arial"/>
              </a:rPr>
              <a:t>Care Home Sector Webinar</a:t>
            </a:r>
            <a:br>
              <a:rPr lang="en-GB" sz="4400">
                <a:latin typeface="Arial"/>
                <a:ea typeface="Arial"/>
                <a:cs typeface="Arial"/>
                <a:sym typeface="Arial"/>
              </a:rPr>
            </a:br>
            <a:br>
              <a:rPr lang="en-GB" sz="4400">
                <a:latin typeface="Arial"/>
                <a:ea typeface="Arial"/>
                <a:cs typeface="Arial"/>
                <a:sym typeface="Arial"/>
              </a:rPr>
            </a:br>
            <a:r>
              <a:rPr lang="en-GB" sz="2000">
                <a:latin typeface="Arial"/>
                <a:ea typeface="Arial"/>
                <a:cs typeface="Arial"/>
                <a:sym typeface="Arial"/>
              </a:rPr>
              <a:t>Public Health England and Department of Health and Social Care</a:t>
            </a:r>
            <a:br>
              <a:rPr lang="en-GB" sz="2000" b="1">
                <a:latin typeface="Arial"/>
                <a:ea typeface="Arial"/>
                <a:cs typeface="Arial"/>
                <a:sym typeface="Arial"/>
              </a:rPr>
            </a:br>
            <a:r>
              <a:rPr lang="en-GB" sz="2000">
                <a:latin typeface="Arial"/>
                <a:ea typeface="Arial"/>
                <a:cs typeface="Arial"/>
                <a:sym typeface="Arial"/>
              </a:rPr>
              <a:t>18</a:t>
            </a:r>
            <a:r>
              <a:rPr lang="en-GB" sz="2000" baseline="30000">
                <a:latin typeface="Arial"/>
                <a:ea typeface="Arial"/>
                <a:cs typeface="Arial"/>
                <a:sym typeface="Arial"/>
              </a:rPr>
              <a:t>th</a:t>
            </a:r>
            <a:r>
              <a:rPr lang="en-GB" sz="2000">
                <a:latin typeface="Arial"/>
                <a:ea typeface="Arial"/>
                <a:cs typeface="Arial"/>
                <a:sym typeface="Arial"/>
              </a:rPr>
              <a:t> May 2021 </a:t>
            </a:r>
            <a:br>
              <a:rPr lang="en-GB" sz="2000">
                <a:latin typeface="Arial"/>
                <a:ea typeface="Arial"/>
                <a:cs typeface="Arial"/>
                <a:sym typeface="Arial"/>
              </a:rPr>
            </a:br>
            <a:br>
              <a:rPr lang="en-GB" sz="2800"/>
            </a:br>
            <a:endParaRPr sz="2800" b="1"/>
          </a:p>
        </p:txBody>
      </p:sp>
      <p:pic>
        <p:nvPicPr>
          <p:cNvPr id="30" name="Google Shape;30;p4"/>
          <p:cNvPicPr preferRelativeResize="0"/>
          <p:nvPr/>
        </p:nvPicPr>
        <p:blipFill rotWithShape="1">
          <a:blip r:embed="rId3">
            <a:alphaModFix/>
          </a:blip>
          <a:srcRect/>
          <a:stretch/>
        </p:blipFill>
        <p:spPr>
          <a:xfrm>
            <a:off x="3987118" y="404664"/>
            <a:ext cx="1169763" cy="9112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3"/>
          <p:cNvSpPr txBox="1">
            <a:spLocks noGrp="1"/>
          </p:cNvSpPr>
          <p:nvPr>
            <p:ph type="title"/>
          </p:nvPr>
        </p:nvSpPr>
        <p:spPr>
          <a:xfrm>
            <a:off x="467544" y="188640"/>
            <a:ext cx="8123158" cy="54927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t>What has changed? </a:t>
            </a:r>
            <a:endParaRPr/>
          </a:p>
        </p:txBody>
      </p:sp>
      <p:sp>
        <p:nvSpPr>
          <p:cNvPr id="95" name="Google Shape;95;p13"/>
          <p:cNvSpPr txBox="1">
            <a:spLocks noGrp="1"/>
          </p:cNvSpPr>
          <p:nvPr>
            <p:ph type="body" idx="1"/>
          </p:nvPr>
        </p:nvSpPr>
        <p:spPr>
          <a:xfrm>
            <a:off x="467544" y="980729"/>
            <a:ext cx="8123158" cy="5327996"/>
          </a:xfrm>
          <a:prstGeom prst="rect">
            <a:avLst/>
          </a:prstGeom>
          <a:noFill/>
          <a:ln>
            <a:noFill/>
          </a:ln>
        </p:spPr>
        <p:txBody>
          <a:bodyPr spcFirstLastPara="1" wrap="square" lIns="0" tIns="0" rIns="0" bIns="0" anchor="t" anchorCtr="0">
            <a:noAutofit/>
          </a:bodyPr>
          <a:lstStyle/>
          <a:p>
            <a:pPr marL="285750" lvl="0" indent="-285750" algn="l" rtl="0">
              <a:lnSpc>
                <a:spcPct val="114000"/>
              </a:lnSpc>
              <a:spcBef>
                <a:spcPts val="0"/>
              </a:spcBef>
              <a:spcAft>
                <a:spcPts val="0"/>
              </a:spcAft>
              <a:buClr>
                <a:schemeClr val="dk1"/>
              </a:buClr>
              <a:buSzPts val="2400"/>
              <a:buFont typeface="Arial"/>
              <a:buChar char="•"/>
            </a:pPr>
            <a:r>
              <a:rPr lang="en-GB" sz="2400"/>
              <a:t>Clarifies the safe use of face masks and when to use them, focusing on the use of:</a:t>
            </a:r>
            <a:endParaRPr/>
          </a:p>
          <a:p>
            <a:pPr marL="792162" lvl="3" indent="-342900" algn="l" rtl="0">
              <a:spcBef>
                <a:spcPts val="600"/>
              </a:spcBef>
              <a:spcAft>
                <a:spcPts val="0"/>
              </a:spcAft>
              <a:buClr>
                <a:schemeClr val="dk1"/>
              </a:buClr>
              <a:buSzPts val="2400"/>
              <a:buFont typeface="Noto Sans Symbols"/>
              <a:buChar char="✔"/>
            </a:pPr>
            <a:r>
              <a:rPr lang="en-GB" sz="2400" i="1"/>
              <a:t>The Type I or II face mask which is worn to protect others from you (source control). </a:t>
            </a:r>
            <a:endParaRPr/>
          </a:p>
          <a:p>
            <a:pPr marL="792162" lvl="3" indent="-342900" algn="l" rtl="0">
              <a:spcBef>
                <a:spcPts val="600"/>
              </a:spcBef>
              <a:spcAft>
                <a:spcPts val="0"/>
              </a:spcAft>
              <a:buClr>
                <a:schemeClr val="dk1"/>
              </a:buClr>
              <a:buSzPts val="2400"/>
              <a:buFont typeface="Noto Sans Symbols"/>
              <a:buChar char="✔"/>
            </a:pPr>
            <a:r>
              <a:rPr lang="en-GB" sz="2400" i="1"/>
              <a:t>The Type IIR face mask which is used as PPE. Type IIR face masks help to protect you, the wearer, from exposure to COVID-19 but also act as source control, protecting others from you.</a:t>
            </a:r>
            <a:endParaRPr/>
          </a:p>
          <a:p>
            <a:pPr marL="285750" lvl="0" indent="-285750" algn="l" rtl="0">
              <a:lnSpc>
                <a:spcPct val="114000"/>
              </a:lnSpc>
              <a:spcBef>
                <a:spcPts val="600"/>
              </a:spcBef>
              <a:spcAft>
                <a:spcPts val="0"/>
              </a:spcAft>
              <a:buClr>
                <a:schemeClr val="dk1"/>
              </a:buClr>
              <a:buSzPts val="2400"/>
              <a:buFont typeface="Arial"/>
              <a:buChar char="•"/>
            </a:pPr>
            <a:r>
              <a:rPr lang="en-GB" sz="2400"/>
              <a:t>Clarifies when to change a Type IIR face mask (being worn as PPE) following direct personal care. </a:t>
            </a:r>
            <a:endParaRPr/>
          </a:p>
          <a:p>
            <a:pPr marL="285750" lvl="0" indent="-171450" algn="l" rtl="0">
              <a:lnSpc>
                <a:spcPct val="114000"/>
              </a:lnSpc>
              <a:spcBef>
                <a:spcPts val="0"/>
              </a:spcBef>
              <a:spcAft>
                <a:spcPts val="0"/>
              </a:spcAft>
              <a:buClr>
                <a:schemeClr val="dk1"/>
              </a:buClr>
              <a:buSzPts val="1800"/>
              <a:buFont typeface="Arial"/>
              <a:buNone/>
            </a:pPr>
            <a:endParaRPr/>
          </a:p>
        </p:txBody>
      </p:sp>
      <p:sp>
        <p:nvSpPr>
          <p:cNvPr id="96" name="Google Shape;96;p13"/>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a:off x="467544" y="188640"/>
            <a:ext cx="8123158" cy="54927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t>What has changed</a:t>
            </a:r>
            <a:r>
              <a:rPr lang="en-GB"/>
              <a:t>? </a:t>
            </a:r>
            <a:endParaRPr/>
          </a:p>
        </p:txBody>
      </p:sp>
      <p:sp>
        <p:nvSpPr>
          <p:cNvPr id="102" name="Google Shape;102;p14"/>
          <p:cNvSpPr txBox="1">
            <a:spLocks noGrp="1"/>
          </p:cNvSpPr>
          <p:nvPr>
            <p:ph type="body" idx="1"/>
          </p:nvPr>
        </p:nvSpPr>
        <p:spPr>
          <a:xfrm>
            <a:off x="467544" y="951148"/>
            <a:ext cx="8123158" cy="4955704"/>
          </a:xfrm>
          <a:prstGeom prst="rect">
            <a:avLst/>
          </a:prstGeom>
          <a:noFill/>
          <a:ln>
            <a:noFill/>
          </a:ln>
        </p:spPr>
        <p:txBody>
          <a:bodyPr spcFirstLastPara="1" wrap="square" lIns="0" tIns="0" rIns="0" bIns="0" anchor="t" anchorCtr="0">
            <a:noAutofit/>
          </a:bodyPr>
          <a:lstStyle/>
          <a:p>
            <a:pPr marL="342900" lvl="0" indent="-342900" algn="l" rtl="0">
              <a:lnSpc>
                <a:spcPct val="114000"/>
              </a:lnSpc>
              <a:spcBef>
                <a:spcPts val="0"/>
              </a:spcBef>
              <a:spcAft>
                <a:spcPts val="0"/>
              </a:spcAft>
              <a:buClr>
                <a:schemeClr val="dk1"/>
              </a:buClr>
              <a:buSzPts val="2400"/>
              <a:buFont typeface="Arial"/>
              <a:buChar char="•"/>
            </a:pPr>
            <a:r>
              <a:rPr lang="en-GB" sz="2400"/>
              <a:t>Clarifies that sessional use of PPE (i.e. not changing a Type IIR face mask) is not recommended when providing direct personal care to COVID-19 positive residents or residents that may have symptoms of COVID-19. </a:t>
            </a:r>
            <a:endParaRPr/>
          </a:p>
          <a:p>
            <a:pPr marL="342900" lvl="0" indent="-342900" algn="l" rtl="0">
              <a:lnSpc>
                <a:spcPct val="114000"/>
              </a:lnSpc>
              <a:spcBef>
                <a:spcPts val="600"/>
              </a:spcBef>
              <a:spcAft>
                <a:spcPts val="0"/>
              </a:spcAft>
              <a:buClr>
                <a:schemeClr val="dk1"/>
              </a:buClr>
              <a:buSzPts val="2400"/>
              <a:buFont typeface="Arial"/>
              <a:buChar char="•"/>
            </a:pPr>
            <a:r>
              <a:rPr lang="en-GB" sz="2400"/>
              <a:t>Clarifies that you can have sessional use of a face mask (Type I or II) when carrying out domestic duties or other activities more than 2 metres from residents. </a:t>
            </a:r>
            <a:endParaRPr/>
          </a:p>
          <a:p>
            <a:pPr marL="342900" lvl="0" indent="-342900" algn="l" rtl="0">
              <a:lnSpc>
                <a:spcPct val="114000"/>
              </a:lnSpc>
              <a:spcBef>
                <a:spcPts val="600"/>
              </a:spcBef>
              <a:spcAft>
                <a:spcPts val="0"/>
              </a:spcAft>
              <a:buClr>
                <a:schemeClr val="dk1"/>
              </a:buClr>
              <a:buSzPts val="2400"/>
              <a:buFont typeface="Arial"/>
              <a:buChar char="•"/>
            </a:pPr>
            <a:r>
              <a:rPr lang="en-GB" sz="2400"/>
              <a:t>New advice on what to do when within 2 metres of a resident or anyone else within your working environment</a:t>
            </a:r>
            <a:endParaRPr/>
          </a:p>
          <a:p>
            <a:pPr marL="342900" lvl="0" indent="-342900" algn="l" rtl="0">
              <a:lnSpc>
                <a:spcPct val="114000"/>
              </a:lnSpc>
              <a:spcBef>
                <a:spcPts val="600"/>
              </a:spcBef>
              <a:spcAft>
                <a:spcPts val="0"/>
              </a:spcAft>
              <a:buClr>
                <a:schemeClr val="dk1"/>
              </a:buClr>
              <a:buSzPts val="2400"/>
              <a:buFont typeface="Arial"/>
              <a:buChar char="•"/>
            </a:pPr>
            <a:r>
              <a:rPr lang="en-GB" sz="2400"/>
              <a:t>An updated section on </a:t>
            </a:r>
            <a:r>
              <a:rPr lang="en-GB" sz="2400" i="1"/>
              <a:t>‘what to do with waste including disposing of PPE’ </a:t>
            </a:r>
            <a:r>
              <a:rPr lang="en-GB" sz="2400"/>
              <a:t>safely.  </a:t>
            </a:r>
            <a:endParaRPr/>
          </a:p>
        </p:txBody>
      </p:sp>
      <p:sp>
        <p:nvSpPr>
          <p:cNvPr id="103" name="Google Shape;103;p14"/>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5"/>
          <p:cNvSpPr txBox="1">
            <a:spLocks noGrp="1"/>
          </p:cNvSpPr>
          <p:nvPr>
            <p:ph type="title"/>
          </p:nvPr>
        </p:nvSpPr>
        <p:spPr>
          <a:xfrm>
            <a:off x="585375" y="381509"/>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To help with risk assessment</a:t>
            </a:r>
            <a:endParaRPr/>
          </a:p>
        </p:txBody>
      </p:sp>
      <p:sp>
        <p:nvSpPr>
          <p:cNvPr id="109" name="Google Shape;109;p15"/>
          <p:cNvSpPr txBox="1">
            <a:spLocks noGrp="1"/>
          </p:cNvSpPr>
          <p:nvPr>
            <p:ph type="body" idx="1"/>
          </p:nvPr>
        </p:nvSpPr>
        <p:spPr>
          <a:xfrm>
            <a:off x="619205" y="1299313"/>
            <a:ext cx="8334480" cy="4739679"/>
          </a:xfrm>
          <a:prstGeom prst="rect">
            <a:avLst/>
          </a:prstGeom>
          <a:noFill/>
          <a:ln>
            <a:noFill/>
          </a:ln>
        </p:spPr>
        <p:txBody>
          <a:bodyPr spcFirstLastPara="1" wrap="square" lIns="0" tIns="0" rIns="0" bIns="0" anchor="t" anchorCtr="0">
            <a:noAutofit/>
          </a:bodyPr>
          <a:lstStyle/>
          <a:p>
            <a:pPr marL="285750" lvl="0" indent="-285750" algn="l" rtl="0">
              <a:lnSpc>
                <a:spcPct val="114000"/>
              </a:lnSpc>
              <a:spcBef>
                <a:spcPts val="0"/>
              </a:spcBef>
              <a:spcAft>
                <a:spcPts val="0"/>
              </a:spcAft>
              <a:buClr>
                <a:schemeClr val="dk1"/>
              </a:buClr>
              <a:buSzPts val="2400"/>
              <a:buFont typeface="Arial"/>
              <a:buChar char="•"/>
            </a:pPr>
            <a:r>
              <a:rPr lang="en-GB" sz="2400"/>
              <a:t>This guidance covers what PPE to wear in three main scenarios:</a:t>
            </a:r>
            <a:endParaRPr/>
          </a:p>
          <a:p>
            <a:pPr marL="692150" lvl="1" indent="-342900" algn="l" rtl="0">
              <a:spcBef>
                <a:spcPts val="600"/>
              </a:spcBef>
              <a:spcAft>
                <a:spcPts val="0"/>
              </a:spcAft>
              <a:buClr>
                <a:schemeClr val="dk1"/>
              </a:buClr>
              <a:buSzPts val="2400"/>
              <a:buFont typeface="Noto Sans Symbols"/>
              <a:buChar char="✔"/>
            </a:pPr>
            <a:r>
              <a:rPr lang="en-GB" sz="2400"/>
              <a:t>Providing direct personal care (Tables 1-3)</a:t>
            </a:r>
            <a:endParaRPr/>
          </a:p>
          <a:p>
            <a:pPr marL="692150" lvl="1" indent="-342900" algn="l" rtl="0">
              <a:spcBef>
                <a:spcPts val="600"/>
              </a:spcBef>
              <a:spcAft>
                <a:spcPts val="0"/>
              </a:spcAft>
              <a:buClr>
                <a:schemeClr val="dk1"/>
              </a:buClr>
              <a:buSzPts val="2400"/>
              <a:buFont typeface="Noto Sans Symbols"/>
              <a:buChar char="✔"/>
            </a:pPr>
            <a:r>
              <a:rPr lang="en-GB" sz="2400"/>
              <a:t>Other contact within 2 metres of anyone else  (Table 4)</a:t>
            </a:r>
            <a:endParaRPr/>
          </a:p>
          <a:p>
            <a:pPr marL="692150" lvl="1" indent="-342900" algn="l" rtl="0">
              <a:spcBef>
                <a:spcPts val="600"/>
              </a:spcBef>
              <a:spcAft>
                <a:spcPts val="0"/>
              </a:spcAft>
              <a:buClr>
                <a:schemeClr val="dk1"/>
              </a:buClr>
              <a:buSzPts val="2400"/>
              <a:buFont typeface="Noto Sans Symbols"/>
              <a:buChar char="✔"/>
            </a:pPr>
            <a:r>
              <a:rPr lang="en-GB" sz="2400"/>
              <a:t>Carrying out domestic duties or other activities (Table 5)</a:t>
            </a:r>
            <a:endParaRPr/>
          </a:p>
          <a:p>
            <a:pPr marL="285750" lvl="0" indent="-285750" algn="l" rtl="0">
              <a:lnSpc>
                <a:spcPct val="114000"/>
              </a:lnSpc>
              <a:spcBef>
                <a:spcPts val="600"/>
              </a:spcBef>
              <a:spcAft>
                <a:spcPts val="0"/>
              </a:spcAft>
              <a:buClr>
                <a:schemeClr val="dk1"/>
              </a:buClr>
              <a:buSzPts val="2400"/>
              <a:buFont typeface="Arial"/>
              <a:buChar char="•"/>
            </a:pPr>
            <a:r>
              <a:rPr lang="en-GB" sz="2400"/>
              <a:t>The recommended items of PPE are described for each of these scenarios. </a:t>
            </a:r>
            <a:endParaRPr/>
          </a:p>
          <a:p>
            <a:pPr marL="285750" lvl="0" indent="-285750" algn="l" rtl="0">
              <a:lnSpc>
                <a:spcPct val="114000"/>
              </a:lnSpc>
              <a:spcBef>
                <a:spcPts val="600"/>
              </a:spcBef>
              <a:spcAft>
                <a:spcPts val="0"/>
              </a:spcAft>
              <a:buClr>
                <a:schemeClr val="dk1"/>
              </a:buClr>
              <a:buSzPts val="2400"/>
              <a:buFont typeface="Arial"/>
              <a:buChar char="•"/>
            </a:pPr>
            <a:r>
              <a:rPr lang="en-GB" sz="2400"/>
              <a:t>There are also sections on putting on and removing PPE, handling waste (including PPE), cleaning eye protection between uses and aerosol generating procedures (AGP). </a:t>
            </a:r>
            <a:endParaRPr/>
          </a:p>
          <a:p>
            <a:pPr marL="4763" lvl="0" indent="-4763" algn="l" rtl="0">
              <a:lnSpc>
                <a:spcPct val="114000"/>
              </a:lnSpc>
              <a:spcBef>
                <a:spcPts val="0"/>
              </a:spcBef>
              <a:spcAft>
                <a:spcPts val="0"/>
              </a:spcAft>
              <a:buNone/>
            </a:pPr>
            <a:r>
              <a:rPr lang="en-GB"/>
              <a:t>  </a:t>
            </a:r>
            <a:endParaRPr/>
          </a:p>
        </p:txBody>
      </p:sp>
      <p:sp>
        <p:nvSpPr>
          <p:cNvPr id="110" name="Google Shape;110;p15"/>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graphicFrame>
        <p:nvGraphicFramePr>
          <p:cNvPr id="115" name="Google Shape;115;p16"/>
          <p:cNvGraphicFramePr/>
          <p:nvPr/>
        </p:nvGraphicFramePr>
        <p:xfrm>
          <a:off x="0" y="-1"/>
          <a:ext cx="3000000" cy="3000000"/>
        </p:xfrm>
        <a:graphic>
          <a:graphicData uri="http://schemas.openxmlformats.org/drawingml/2006/table">
            <a:tbl>
              <a:tblPr firstRow="1" bandRow="1">
                <a:noFill/>
                <a:tableStyleId>{2D4C25A6-2F46-4DE2-BD75-2BE7E6D1AA99}</a:tableStyleId>
              </a:tblPr>
              <a:tblGrid>
                <a:gridCol w="1619925">
                  <a:extLst>
                    <a:ext uri="{9D8B030D-6E8A-4147-A177-3AD203B41FA5}">
                      <a16:colId xmlns:a16="http://schemas.microsoft.com/office/drawing/2014/main" val="20000"/>
                    </a:ext>
                  </a:extLst>
                </a:gridCol>
                <a:gridCol w="7524075">
                  <a:extLst>
                    <a:ext uri="{9D8B030D-6E8A-4147-A177-3AD203B41FA5}">
                      <a16:colId xmlns:a16="http://schemas.microsoft.com/office/drawing/2014/main" val="20001"/>
                    </a:ext>
                  </a:extLst>
                </a:gridCol>
              </a:tblGrid>
              <a:tr h="595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AGENDA</a:t>
                      </a:r>
                      <a:endParaRPr/>
                    </a:p>
                  </a:txBody>
                  <a:tcPr marL="91450" marR="91450" marT="45725" marB="45725"/>
                </a:tc>
                <a:extLst>
                  <a:ext uri="{0D108BD9-81ED-4DB2-BD59-A6C34878D82A}">
                    <a16:rowId xmlns:a16="http://schemas.microsoft.com/office/drawing/2014/main" val="10000"/>
                  </a:ext>
                </a:extLst>
              </a:tr>
              <a:tr h="879050">
                <a:tc>
                  <a:txBody>
                    <a:bodyPr/>
                    <a:lstStyle/>
                    <a:p>
                      <a:pPr marL="0" marR="0" lvl="0" indent="0" algn="l" rtl="0">
                        <a:spcBef>
                          <a:spcPts val="0"/>
                        </a:spcBef>
                        <a:spcAft>
                          <a:spcPts val="0"/>
                        </a:spcAft>
                        <a:buNone/>
                      </a:pPr>
                      <a:r>
                        <a:rPr lang="en-GB" sz="1800"/>
                        <a:t>10.30</a:t>
                      </a:r>
                      <a:endParaRPr/>
                    </a:p>
                  </a:txBody>
                  <a:tcPr marL="91450" marR="91450" marT="45725" marB="45725"/>
                </a:tc>
                <a:tc>
                  <a:txBody>
                    <a:bodyPr/>
                    <a:lstStyle/>
                    <a:p>
                      <a:pPr marL="0" marR="0" lvl="0" indent="0" algn="l" rtl="0">
                        <a:spcBef>
                          <a:spcPts val="0"/>
                        </a:spcBef>
                        <a:spcAft>
                          <a:spcPts val="0"/>
                        </a:spcAft>
                        <a:buNone/>
                      </a:pPr>
                      <a:r>
                        <a:rPr lang="en-GB" sz="1800"/>
                        <a:t>Welcome &amp; Aim of Webinar</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i="1">
                          <a:latin typeface="Calibri"/>
                          <a:ea typeface="Calibri"/>
                          <a:cs typeface="Calibri"/>
                          <a:sym typeface="Calibri"/>
                        </a:rPr>
                        <a:t>Deborah Sturdy, Chief Nurse for Adult Social Care in England </a:t>
                      </a:r>
                      <a:endParaRPr sz="1800"/>
                    </a:p>
                  </a:txBody>
                  <a:tcPr marL="91450" marR="91450" marT="45725" marB="45725"/>
                </a:tc>
                <a:extLst>
                  <a:ext uri="{0D108BD9-81ED-4DB2-BD59-A6C34878D82A}">
                    <a16:rowId xmlns:a16="http://schemas.microsoft.com/office/drawing/2014/main" val="10001"/>
                  </a:ext>
                </a:extLst>
              </a:tr>
              <a:tr h="1406475">
                <a:tc>
                  <a:txBody>
                    <a:bodyPr/>
                    <a:lstStyle/>
                    <a:p>
                      <a:pPr marL="0" marR="0" lvl="0" indent="0" algn="l" rtl="0">
                        <a:spcBef>
                          <a:spcPts val="0"/>
                        </a:spcBef>
                        <a:spcAft>
                          <a:spcPts val="0"/>
                        </a:spcAft>
                        <a:buNone/>
                      </a:pPr>
                      <a:r>
                        <a:rPr lang="en-GB" sz="1800"/>
                        <a:t>10.40</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GB" sz="1800"/>
                        <a:t>What has changed in the May version of the How to Work Safely in Care Homes guidance</a:t>
                      </a:r>
                      <a:endParaRPr/>
                    </a:p>
                    <a:p>
                      <a:pPr marL="0" marR="0" lvl="0" indent="0" algn="l" rtl="0">
                        <a:lnSpc>
                          <a:spcPct val="100000"/>
                        </a:lnSpc>
                        <a:spcBef>
                          <a:spcPts val="0"/>
                        </a:spcBef>
                        <a:spcAft>
                          <a:spcPts val="0"/>
                        </a:spcAft>
                        <a:buClr>
                          <a:schemeClr val="dk1"/>
                        </a:buClr>
                        <a:buSzPts val="1800"/>
                        <a:buFont typeface="Arial"/>
                        <a:buNone/>
                      </a:pPr>
                      <a:endParaRPr sz="1800" i="1">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GB" sz="1800" i="1">
                          <a:latin typeface="Calibri"/>
                          <a:ea typeface="Calibri"/>
                          <a:cs typeface="Calibri"/>
                          <a:sym typeface="Calibri"/>
                        </a:rPr>
                        <a:t>Dr Catherine Heffernan, Consultant in Public Health, PHAGE, Public Health England </a:t>
                      </a:r>
                      <a:endParaRPr sz="1800"/>
                    </a:p>
                  </a:txBody>
                  <a:tcPr marL="91450" marR="91450" marT="45725" marB="45725"/>
                </a:tc>
                <a:extLst>
                  <a:ext uri="{0D108BD9-81ED-4DB2-BD59-A6C34878D82A}">
                    <a16:rowId xmlns:a16="http://schemas.microsoft.com/office/drawing/2014/main" val="10002"/>
                  </a:ext>
                </a:extLst>
              </a:tr>
              <a:tr h="2491775">
                <a:tc>
                  <a:txBody>
                    <a:bodyPr/>
                    <a:lstStyle/>
                    <a:p>
                      <a:pPr marL="0" marR="0" lvl="0" indent="0" algn="l" rtl="0">
                        <a:spcBef>
                          <a:spcPts val="0"/>
                        </a:spcBef>
                        <a:spcAft>
                          <a:spcPts val="0"/>
                        </a:spcAft>
                        <a:buNone/>
                      </a:pPr>
                      <a:r>
                        <a:rPr lang="en-GB" sz="1800"/>
                        <a:t>10.55</a:t>
                      </a:r>
                      <a:endParaRPr/>
                    </a:p>
                  </a:txBody>
                  <a:tcPr marL="91450" marR="91450" marT="45725" marB="45725">
                    <a:solidFill>
                      <a:srgbClr val="B9BDF3"/>
                    </a:solidFill>
                  </a:tcPr>
                </a:tc>
                <a:tc>
                  <a:txBody>
                    <a:bodyPr/>
                    <a:lstStyle/>
                    <a:p>
                      <a:pPr marL="0" marR="0" lvl="0" indent="0" algn="l" rtl="0">
                        <a:spcBef>
                          <a:spcPts val="0"/>
                        </a:spcBef>
                        <a:spcAft>
                          <a:spcPts val="0"/>
                        </a:spcAft>
                        <a:buNone/>
                      </a:pPr>
                      <a:r>
                        <a:rPr lang="en-GB" sz="1800"/>
                        <a:t>Applying the guidance to different scenarios</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Susie Singleton, Consultant Nurse Health Protection &amp; IPC Centre’s &amp; Regions National Lead</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Alison Phillis, Lead Infection Prevention and Control Nurse</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Lesley Smith, Infection Prevention and Control Lead, HCAI &amp; AMR Division</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Liz Stokle, Consultant Nurse Health Protection &amp; Infection Prevention and Control</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Della Gilby, CEO, D &amp; L Support Ltd and Co-Chair of Gloucestershire Care Providers Association</a:t>
                      </a:r>
                      <a:endParaRPr sz="1800"/>
                    </a:p>
                  </a:txBody>
                  <a:tcPr marL="91450" marR="91450" marT="45725" marB="45725">
                    <a:solidFill>
                      <a:srgbClr val="B9BDF3"/>
                    </a:solidFill>
                  </a:tcPr>
                </a:tc>
                <a:extLst>
                  <a:ext uri="{0D108BD9-81ED-4DB2-BD59-A6C34878D82A}">
                    <a16:rowId xmlns:a16="http://schemas.microsoft.com/office/drawing/2014/main" val="10003"/>
                  </a:ext>
                </a:extLst>
              </a:tr>
              <a:tr h="935575">
                <a:tc>
                  <a:txBody>
                    <a:bodyPr/>
                    <a:lstStyle/>
                    <a:p>
                      <a:pPr marL="0" marR="0" lvl="0" indent="0" algn="l" rtl="0">
                        <a:spcBef>
                          <a:spcPts val="0"/>
                        </a:spcBef>
                        <a:spcAft>
                          <a:spcPts val="0"/>
                        </a:spcAft>
                        <a:buNone/>
                      </a:pPr>
                      <a:r>
                        <a:rPr lang="en-GB" sz="1800"/>
                        <a:t>11.30</a:t>
                      </a:r>
                      <a:endParaRPr/>
                    </a:p>
                  </a:txBody>
                  <a:tcPr marL="91450" marR="91450" marT="45725" marB="45725"/>
                </a:tc>
                <a:tc>
                  <a:txBody>
                    <a:bodyPr/>
                    <a:lstStyle/>
                    <a:p>
                      <a:pPr marL="0" marR="0" lvl="0" indent="0" algn="l" rtl="0">
                        <a:spcBef>
                          <a:spcPts val="0"/>
                        </a:spcBef>
                        <a:spcAft>
                          <a:spcPts val="0"/>
                        </a:spcAft>
                        <a:buNone/>
                      </a:pPr>
                      <a:r>
                        <a:rPr lang="en-GB" sz="1800"/>
                        <a:t>Panel Q&amp;A</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116" name="Google Shape;116;p16"/>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558000" y="836712"/>
            <a:ext cx="8028000" cy="172819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Applying the guidance to different scenarios</a:t>
            </a:r>
            <a:endParaRPr/>
          </a:p>
        </p:txBody>
      </p:sp>
      <p:sp>
        <p:nvSpPr>
          <p:cNvPr id="122" name="Google Shape;122;p17"/>
          <p:cNvSpPr txBox="1">
            <a:spLocks noGrp="1"/>
          </p:cNvSpPr>
          <p:nvPr>
            <p:ph type="body" idx="1"/>
          </p:nvPr>
        </p:nvSpPr>
        <p:spPr>
          <a:xfrm>
            <a:off x="525162" y="4941168"/>
            <a:ext cx="8028000" cy="936104"/>
          </a:xfrm>
          <a:prstGeom prst="rect">
            <a:avLst/>
          </a:prstGeom>
          <a:noFill/>
          <a:ln>
            <a:noFill/>
          </a:ln>
        </p:spPr>
        <p:txBody>
          <a:bodyPr spcFirstLastPara="1" wrap="square" lIns="0" tIns="0" rIns="0" bIns="0" anchor="t" anchorCtr="0">
            <a:normAutofit/>
          </a:bodyPr>
          <a:lstStyle/>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Dr Catherine Heffernan, Consultant in Public Health, Advice &amp; Guidance, PHAGE, PHE</a:t>
            </a:r>
            <a:endParaRPr/>
          </a:p>
          <a:p>
            <a:pPr marL="0" lvl="0" indent="0" algn="l" rtl="0">
              <a:lnSpc>
                <a:spcPct val="114000"/>
              </a:lnSpc>
              <a:spcBef>
                <a:spcPts val="0"/>
              </a:spcBef>
              <a:spcAft>
                <a:spcPts val="0"/>
              </a:spcAft>
              <a:buNone/>
            </a:pPr>
            <a:endParaRPr sz="2200" b="1"/>
          </a:p>
        </p:txBody>
      </p:sp>
      <p:sp>
        <p:nvSpPr>
          <p:cNvPr id="123" name="Google Shape;123;p17"/>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8"/>
          <p:cNvSpPr txBox="1">
            <a:spLocks noGrp="1"/>
          </p:cNvSpPr>
          <p:nvPr>
            <p:ph type="title"/>
          </p:nvPr>
        </p:nvSpPr>
        <p:spPr>
          <a:xfrm>
            <a:off x="558000"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129" name="Google Shape;129;p18"/>
          <p:cNvSpPr txBox="1">
            <a:spLocks noGrp="1"/>
          </p:cNvSpPr>
          <p:nvPr>
            <p:ph type="body" idx="1"/>
          </p:nvPr>
        </p:nvSpPr>
        <p:spPr>
          <a:xfrm>
            <a:off x="558000" y="1196752"/>
            <a:ext cx="7974440" cy="4212468"/>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Doing the tea round when residents are in the lounge </a:t>
            </a:r>
            <a:endParaRPr/>
          </a:p>
          <a:p>
            <a:pPr marL="342900" lvl="0" indent="-342900" algn="l" rtl="0">
              <a:lnSpc>
                <a:spcPct val="114000"/>
              </a:lnSpc>
              <a:spcBef>
                <a:spcPts val="600"/>
              </a:spcBef>
              <a:spcAft>
                <a:spcPts val="0"/>
              </a:spcAft>
              <a:buClr>
                <a:schemeClr val="dk1"/>
              </a:buClr>
              <a:buSzPts val="2400"/>
              <a:buFont typeface="Arial"/>
              <a:buChar char="•"/>
            </a:pPr>
            <a:r>
              <a:rPr lang="en-GB" sz="2400"/>
              <a:t>Following their lunch break, the carer cleans their hands, dons a type II mask and attends to the tea round in the communal lounge. </a:t>
            </a:r>
            <a:endParaRPr/>
          </a:p>
          <a:p>
            <a:pPr marL="342900" lvl="0" indent="-342900" algn="l" rtl="0">
              <a:lnSpc>
                <a:spcPct val="114000"/>
              </a:lnSpc>
              <a:spcBef>
                <a:spcPts val="0"/>
              </a:spcBef>
              <a:spcAft>
                <a:spcPts val="0"/>
              </a:spcAft>
              <a:buClr>
                <a:schemeClr val="dk1"/>
              </a:buClr>
              <a:buSzPts val="2400"/>
              <a:buFont typeface="Arial"/>
              <a:buChar char="•"/>
            </a:pPr>
            <a:r>
              <a:rPr lang="en-GB" sz="2400"/>
              <a:t>The carer wears their mask continuously for the duration of handing out the drinks. She then dons a type IIR masks, visor, plastic apron and gloves to support Mr J with his drinking as he has some difficulty swallowing and is prone to choking.</a:t>
            </a:r>
            <a:endParaRPr/>
          </a:p>
          <a:p>
            <a:pPr marL="0" lvl="0" indent="0" algn="l" rtl="0">
              <a:lnSpc>
                <a:spcPct val="114000"/>
              </a:lnSpc>
              <a:spcBef>
                <a:spcPts val="0"/>
              </a:spcBef>
              <a:spcAft>
                <a:spcPts val="0"/>
              </a:spcAft>
              <a:buNone/>
            </a:pPr>
            <a:endParaRPr sz="2400" b="1" i="1">
              <a:solidFill>
                <a:srgbClr val="3F3F3F"/>
              </a:solidFill>
              <a:latin typeface="Calibri"/>
              <a:ea typeface="Calibri"/>
              <a:cs typeface="Calibri"/>
              <a:sym typeface="Calibri"/>
            </a:endParaRPr>
          </a:p>
          <a:p>
            <a:pPr marL="0" lvl="0" indent="0" algn="l" rtl="0">
              <a:lnSpc>
                <a:spcPct val="114000"/>
              </a:lnSpc>
              <a:spcBef>
                <a:spcPts val="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342900" lvl="0" indent="-190500" algn="l" rtl="0">
              <a:lnSpc>
                <a:spcPct val="114000"/>
              </a:lnSpc>
              <a:spcBef>
                <a:spcPts val="0"/>
              </a:spcBef>
              <a:spcAft>
                <a:spcPts val="0"/>
              </a:spcAft>
              <a:buClr>
                <a:schemeClr val="dk1"/>
              </a:buClr>
              <a:buSzPts val="2400"/>
              <a:buFont typeface="Arial"/>
              <a:buNone/>
            </a:pPr>
            <a:endParaRPr sz="2400"/>
          </a:p>
          <a:p>
            <a:pPr marL="342900" lvl="0" indent="-190500" algn="l" rtl="0">
              <a:lnSpc>
                <a:spcPct val="114000"/>
              </a:lnSpc>
              <a:spcBef>
                <a:spcPts val="0"/>
              </a:spcBef>
              <a:spcAft>
                <a:spcPts val="0"/>
              </a:spcAft>
              <a:buClr>
                <a:schemeClr val="dk1"/>
              </a:buClr>
              <a:buSzPts val="2400"/>
              <a:buFont typeface="Arial"/>
              <a:buNone/>
            </a:pPr>
            <a:endParaRPr sz="2400" i="1"/>
          </a:p>
          <a:p>
            <a:pPr marL="342900" lvl="0" indent="-190500" algn="l" rtl="0">
              <a:lnSpc>
                <a:spcPct val="114000"/>
              </a:lnSpc>
              <a:spcBef>
                <a:spcPts val="600"/>
              </a:spcBef>
              <a:spcAft>
                <a:spcPts val="0"/>
              </a:spcAft>
              <a:buClr>
                <a:schemeClr val="dk1"/>
              </a:buClr>
              <a:buSzPts val="2400"/>
              <a:buFont typeface="Arial"/>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i="1">
              <a:latin typeface="Arial"/>
              <a:ea typeface="Arial"/>
              <a:cs typeface="Arial"/>
              <a:sym typeface="Arial"/>
            </a:endParaRPr>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130" name="Google Shape;130;p18"/>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136" name="Google Shape;136;p19"/>
          <p:cNvSpPr txBox="1">
            <a:spLocks noGrp="1"/>
          </p:cNvSpPr>
          <p:nvPr>
            <p:ph type="body" idx="1"/>
          </p:nvPr>
        </p:nvSpPr>
        <p:spPr>
          <a:xfrm>
            <a:off x="553298" y="1196752"/>
            <a:ext cx="7974440" cy="3888432"/>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Doing the tea round when residents are in the lounge </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Although he often uses a serviette he suddenly coughs violently and tea and spittle splash the carer’s visor and plastic apron. </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She settles Mr J and leaves the lounge to remove her PPE in the sluice.</a:t>
            </a:r>
            <a:endParaRPr/>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b="1" i="1">
              <a:solidFill>
                <a:srgbClr val="3F3F3F"/>
              </a:solidFill>
              <a:latin typeface="Calibri"/>
              <a:ea typeface="Calibri"/>
              <a:cs typeface="Calibri"/>
              <a:sym typeface="Calibri"/>
            </a:endParaRPr>
          </a:p>
          <a:p>
            <a:pPr marL="0" lvl="0" indent="0" algn="l" rtl="0">
              <a:lnSpc>
                <a:spcPct val="114000"/>
              </a:lnSpc>
              <a:spcBef>
                <a:spcPts val="24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137" name="Google Shape;137;p19"/>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143" name="Google Shape;143;p20"/>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Doing the tea round when residents are in the lounge </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She removes the gloves and plastic apron placing it in the domestic waste marked for double bagging, dons a new plastic apron and gloves to clean her reusable visor according  to the manufacturer’s instructions, she removes her PPE in accordance with the donning and doffing guidance, and dons a fresh mask after the final hand wash. </a:t>
            </a:r>
            <a:endParaRPr/>
          </a:p>
          <a:p>
            <a:pPr marL="342900" lvl="0" indent="-190500" algn="l" rtl="0">
              <a:lnSpc>
                <a:spcPct val="114000"/>
              </a:lnSpc>
              <a:spcBef>
                <a:spcPts val="600"/>
              </a:spcBef>
              <a:spcAft>
                <a:spcPts val="0"/>
              </a:spcAft>
              <a:buClr>
                <a:schemeClr val="dk1"/>
              </a:buClr>
              <a:buSzPts val="2400"/>
              <a:buFont typeface="Arial"/>
              <a:buNone/>
            </a:pPr>
            <a:endParaRPr sz="2400">
              <a:latin typeface="Arial"/>
              <a:ea typeface="Arial"/>
              <a:cs typeface="Arial"/>
              <a:sym typeface="Arial"/>
            </a:endParaRPr>
          </a:p>
          <a:p>
            <a:pPr marL="0" lvl="0" indent="0" algn="l" rtl="0">
              <a:lnSpc>
                <a:spcPct val="114000"/>
              </a:lnSpc>
              <a:spcBef>
                <a:spcPts val="600"/>
              </a:spcBef>
              <a:spcAft>
                <a:spcPts val="0"/>
              </a:spcAft>
              <a:buNone/>
            </a:pPr>
            <a:endParaRPr sz="2400">
              <a:latin typeface="Arial"/>
              <a:ea typeface="Arial"/>
              <a:cs typeface="Arial"/>
              <a:sym typeface="Arial"/>
            </a:endParaRPr>
          </a:p>
          <a:p>
            <a:pPr marL="0" lvl="0" indent="0" algn="l" rtl="0">
              <a:lnSpc>
                <a:spcPct val="114000"/>
              </a:lnSpc>
              <a:spcBef>
                <a:spcPts val="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342900" lvl="0" indent="-190500" algn="l" rtl="0">
              <a:lnSpc>
                <a:spcPct val="114000"/>
              </a:lnSpc>
              <a:spcBef>
                <a:spcPts val="600"/>
              </a:spcBef>
              <a:spcAft>
                <a:spcPts val="0"/>
              </a:spcAft>
              <a:buClr>
                <a:schemeClr val="dk1"/>
              </a:buClr>
              <a:buSzPts val="2400"/>
              <a:buFont typeface="Arial"/>
              <a:buNone/>
            </a:pPr>
            <a:endParaRPr sz="2400"/>
          </a:p>
          <a:p>
            <a:pPr marL="342900" lvl="0" indent="-190500" algn="l" rtl="0">
              <a:lnSpc>
                <a:spcPct val="114000"/>
              </a:lnSpc>
              <a:spcBef>
                <a:spcPts val="0"/>
              </a:spcBef>
              <a:spcAft>
                <a:spcPts val="0"/>
              </a:spcAft>
              <a:buClr>
                <a:schemeClr val="dk1"/>
              </a:buClr>
              <a:buSzPts val="2400"/>
              <a:buFont typeface="Arial"/>
              <a:buNone/>
            </a:pPr>
            <a:endParaRPr sz="2400" i="1"/>
          </a:p>
          <a:p>
            <a:pPr marL="342900" lvl="0" indent="-190500" algn="l" rtl="0">
              <a:lnSpc>
                <a:spcPct val="114000"/>
              </a:lnSpc>
              <a:spcBef>
                <a:spcPts val="600"/>
              </a:spcBef>
              <a:spcAft>
                <a:spcPts val="0"/>
              </a:spcAft>
              <a:buClr>
                <a:schemeClr val="dk1"/>
              </a:buClr>
              <a:buSzPts val="2400"/>
              <a:buFont typeface="Arial"/>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i="1">
              <a:latin typeface="Arial"/>
              <a:ea typeface="Arial"/>
              <a:cs typeface="Arial"/>
              <a:sym typeface="Arial"/>
            </a:endParaRPr>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144" name="Google Shape;144;p20"/>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1"/>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150" name="Google Shape;150;p21"/>
          <p:cNvSpPr txBox="1">
            <a:spLocks noGrp="1"/>
          </p:cNvSpPr>
          <p:nvPr>
            <p:ph type="body" idx="1"/>
          </p:nvPr>
        </p:nvSpPr>
        <p:spPr>
          <a:xfrm>
            <a:off x="553298" y="1196752"/>
            <a:ext cx="7974440" cy="720080"/>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Doing the clean linen round (table 4)</a:t>
            </a:r>
            <a:endParaRPr/>
          </a:p>
          <a:p>
            <a:pPr marL="4763" lvl="0" indent="-4763" algn="l" rtl="0">
              <a:lnSpc>
                <a:spcPct val="114000"/>
              </a:lnSpc>
              <a:spcBef>
                <a:spcPts val="600"/>
              </a:spcBef>
              <a:spcAft>
                <a:spcPts val="0"/>
              </a:spcAft>
              <a:buNone/>
            </a:pPr>
            <a:endParaRPr sz="2400" b="1">
              <a:latin typeface="Arial"/>
              <a:ea typeface="Arial"/>
              <a:cs typeface="Arial"/>
              <a:sym typeface="Arial"/>
            </a:endParaRPr>
          </a:p>
          <a:p>
            <a:pPr marL="4763" lvl="0" indent="-4763" algn="l" rtl="0">
              <a:lnSpc>
                <a:spcPct val="114000"/>
              </a:lnSpc>
              <a:spcBef>
                <a:spcPts val="600"/>
              </a:spcBef>
              <a:spcAft>
                <a:spcPts val="0"/>
              </a:spcAft>
              <a:buNone/>
            </a:pPr>
            <a:endParaRPr sz="2400" b="1">
              <a:latin typeface="Calibri"/>
              <a:ea typeface="Calibri"/>
              <a:cs typeface="Calibri"/>
              <a:sym typeface="Calibri"/>
            </a:endParaRPr>
          </a:p>
          <a:p>
            <a:pPr marL="4763" lvl="0" indent="-4763" algn="l" rtl="0">
              <a:lnSpc>
                <a:spcPct val="114000"/>
              </a:lnSpc>
              <a:spcBef>
                <a:spcPts val="60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151" name="Google Shape;151;p21"/>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18</a:t>
            </a:fld>
            <a:endParaRPr/>
          </a:p>
        </p:txBody>
      </p:sp>
      <p:graphicFrame>
        <p:nvGraphicFramePr>
          <p:cNvPr id="152" name="Google Shape;152;p21"/>
          <p:cNvGraphicFramePr/>
          <p:nvPr/>
        </p:nvGraphicFramePr>
        <p:xfrm>
          <a:off x="565813" y="1753490"/>
          <a:ext cx="3000000" cy="3000000"/>
        </p:xfrm>
        <a:graphic>
          <a:graphicData uri="http://schemas.openxmlformats.org/drawingml/2006/table">
            <a:tbl>
              <a:tblPr>
                <a:noFill/>
                <a:tableStyleId>{A4D36515-4B11-4CB6-A290-F77C5AB18F73}</a:tableStyleId>
              </a:tblPr>
              <a:tblGrid>
                <a:gridCol w="6644425">
                  <a:extLst>
                    <a:ext uri="{9D8B030D-6E8A-4147-A177-3AD203B41FA5}">
                      <a16:colId xmlns:a16="http://schemas.microsoft.com/office/drawing/2014/main" val="20000"/>
                    </a:ext>
                  </a:extLst>
                </a:gridCol>
                <a:gridCol w="564725">
                  <a:extLst>
                    <a:ext uri="{9D8B030D-6E8A-4147-A177-3AD203B41FA5}">
                      <a16:colId xmlns:a16="http://schemas.microsoft.com/office/drawing/2014/main" val="20001"/>
                    </a:ext>
                  </a:extLst>
                </a:gridCol>
              </a:tblGrid>
              <a:tr h="442350">
                <a:tc>
                  <a:txBody>
                    <a:bodyPr/>
                    <a:lstStyle/>
                    <a:p>
                      <a:pPr marL="0" marR="0" lvl="0" indent="0" algn="l" rtl="0">
                        <a:lnSpc>
                          <a:spcPct val="107000"/>
                        </a:lnSpc>
                        <a:spcBef>
                          <a:spcPts val="0"/>
                        </a:spcBef>
                        <a:spcAft>
                          <a:spcPts val="0"/>
                        </a:spcAft>
                        <a:buNone/>
                      </a:pPr>
                      <a:r>
                        <a:rPr lang="en-GB" sz="2600">
                          <a:latin typeface="Calibri"/>
                          <a:ea typeface="Calibri"/>
                          <a:cs typeface="Calibri"/>
                          <a:sym typeface="Calibri"/>
                        </a:rPr>
                        <a:t>Type I or II </a:t>
                      </a:r>
                      <a:r>
                        <a:rPr lang="en-GB" sz="2600">
                          <a:solidFill>
                            <a:srgbClr val="000000"/>
                          </a:solidFill>
                          <a:latin typeface="Calibri"/>
                          <a:ea typeface="Calibri"/>
                          <a:cs typeface="Calibri"/>
                          <a:sym typeface="Calibri"/>
                        </a:rPr>
                        <a:t>Surgical mask or Type </a:t>
                      </a:r>
                      <a:r>
                        <a:rPr lang="en-GB" sz="2600" u="sng">
                          <a:solidFill>
                            <a:srgbClr val="000000"/>
                          </a:solidFill>
                          <a:latin typeface="Calibri"/>
                          <a:ea typeface="Calibri"/>
                          <a:cs typeface="Calibri"/>
                          <a:sym typeface="Calibri"/>
                        </a:rPr>
                        <a:t>IIR </a:t>
                      </a:r>
                      <a:r>
                        <a:rPr lang="en-GB" sz="2600">
                          <a:solidFill>
                            <a:srgbClr val="000000"/>
                          </a:solidFill>
                          <a:latin typeface="Calibri"/>
                          <a:ea typeface="Calibri"/>
                          <a:cs typeface="Calibri"/>
                          <a:sym typeface="Calibri"/>
                        </a:rPr>
                        <a:t> </a:t>
                      </a:r>
                      <a:endParaRPr sz="26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l" rtl="0">
                        <a:lnSpc>
                          <a:spcPct val="107000"/>
                        </a:lnSpc>
                        <a:spcBef>
                          <a:spcPts val="0"/>
                        </a:spcBef>
                        <a:spcAft>
                          <a:spcPts val="0"/>
                        </a:spcAft>
                        <a:buNone/>
                      </a:pPr>
                      <a:r>
                        <a:rPr lang="en-GB" sz="2400">
                          <a:solidFill>
                            <a:srgbClr val="000000"/>
                          </a:solidFill>
                          <a:latin typeface="Calibri"/>
                          <a:ea typeface="Calibri"/>
                          <a:cs typeface="Calibri"/>
                          <a:sym typeface="Calibri"/>
                        </a:rPr>
                        <a:t>Yes </a:t>
                      </a:r>
                      <a:endParaRPr sz="24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442350">
                <a:tc>
                  <a:txBody>
                    <a:bodyPr/>
                    <a:lstStyle/>
                    <a:p>
                      <a:pPr marL="0" marR="0" lvl="0" indent="0" algn="l" rtl="0">
                        <a:lnSpc>
                          <a:spcPct val="107000"/>
                        </a:lnSpc>
                        <a:spcBef>
                          <a:spcPts val="0"/>
                        </a:spcBef>
                        <a:spcAft>
                          <a:spcPts val="0"/>
                        </a:spcAft>
                        <a:buNone/>
                      </a:pPr>
                      <a:r>
                        <a:rPr lang="en-GB" sz="2600">
                          <a:solidFill>
                            <a:srgbClr val="000000"/>
                          </a:solidFill>
                          <a:latin typeface="Calibri"/>
                          <a:ea typeface="Calibri"/>
                          <a:cs typeface="Calibri"/>
                          <a:sym typeface="Calibri"/>
                        </a:rPr>
                        <a:t>Disposable gloves (vinyl, latex or nitrile) </a:t>
                      </a:r>
                      <a:endParaRPr sz="26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l" rtl="0">
                        <a:lnSpc>
                          <a:spcPct val="107000"/>
                        </a:lnSpc>
                        <a:spcBef>
                          <a:spcPts val="0"/>
                        </a:spcBef>
                        <a:spcAft>
                          <a:spcPts val="0"/>
                        </a:spcAft>
                        <a:buNone/>
                      </a:pPr>
                      <a:r>
                        <a:rPr lang="en-GB" sz="2400">
                          <a:solidFill>
                            <a:srgbClr val="000000"/>
                          </a:solidFill>
                          <a:latin typeface="Calibri"/>
                          <a:ea typeface="Calibri"/>
                          <a:cs typeface="Calibri"/>
                          <a:sym typeface="Calibri"/>
                        </a:rPr>
                        <a:t>No </a:t>
                      </a:r>
                      <a:endParaRPr sz="24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442350">
                <a:tc>
                  <a:txBody>
                    <a:bodyPr/>
                    <a:lstStyle/>
                    <a:p>
                      <a:pPr marL="0" marR="0" lvl="0" indent="0" algn="l" rtl="0">
                        <a:lnSpc>
                          <a:spcPct val="107000"/>
                        </a:lnSpc>
                        <a:spcBef>
                          <a:spcPts val="0"/>
                        </a:spcBef>
                        <a:spcAft>
                          <a:spcPts val="0"/>
                        </a:spcAft>
                        <a:buNone/>
                      </a:pPr>
                      <a:r>
                        <a:rPr lang="en-GB" sz="2600">
                          <a:solidFill>
                            <a:srgbClr val="000000"/>
                          </a:solidFill>
                          <a:latin typeface="Calibri"/>
                          <a:ea typeface="Calibri"/>
                          <a:cs typeface="Calibri"/>
                          <a:sym typeface="Calibri"/>
                        </a:rPr>
                        <a:t>Disposable plastic apron </a:t>
                      </a:r>
                      <a:endParaRPr sz="26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l" rtl="0">
                        <a:lnSpc>
                          <a:spcPct val="107000"/>
                        </a:lnSpc>
                        <a:spcBef>
                          <a:spcPts val="0"/>
                        </a:spcBef>
                        <a:spcAft>
                          <a:spcPts val="0"/>
                        </a:spcAft>
                        <a:buNone/>
                      </a:pPr>
                      <a:r>
                        <a:rPr lang="en-GB" sz="2400">
                          <a:solidFill>
                            <a:srgbClr val="000000"/>
                          </a:solidFill>
                          <a:latin typeface="Calibri"/>
                          <a:ea typeface="Calibri"/>
                          <a:cs typeface="Calibri"/>
                          <a:sym typeface="Calibri"/>
                        </a:rPr>
                        <a:t>No </a:t>
                      </a:r>
                      <a:endParaRPr sz="24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905200">
                <a:tc>
                  <a:txBody>
                    <a:bodyPr/>
                    <a:lstStyle/>
                    <a:p>
                      <a:pPr marL="0" marR="0" lvl="0" indent="0" algn="l" rtl="0">
                        <a:lnSpc>
                          <a:spcPct val="107000"/>
                        </a:lnSpc>
                        <a:spcBef>
                          <a:spcPts val="0"/>
                        </a:spcBef>
                        <a:spcAft>
                          <a:spcPts val="0"/>
                        </a:spcAft>
                        <a:buNone/>
                      </a:pPr>
                      <a:r>
                        <a:rPr lang="en-GB" sz="2600">
                          <a:solidFill>
                            <a:srgbClr val="000000"/>
                          </a:solidFill>
                          <a:latin typeface="Calibri"/>
                          <a:ea typeface="Calibri"/>
                          <a:cs typeface="Calibri"/>
                          <a:sym typeface="Calibri"/>
                        </a:rPr>
                        <a:t>Eye protection (unless there is a risk of contact with body fluids, risk of contact from residents who may be coughing, sneezing or spitting or a risk of splashing from cleaning products) </a:t>
                      </a:r>
                      <a:endParaRPr sz="26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l" rtl="0">
                        <a:lnSpc>
                          <a:spcPct val="107000"/>
                        </a:lnSpc>
                        <a:spcBef>
                          <a:spcPts val="0"/>
                        </a:spcBef>
                        <a:spcAft>
                          <a:spcPts val="0"/>
                        </a:spcAft>
                        <a:buNone/>
                      </a:pPr>
                      <a:r>
                        <a:rPr lang="en-GB" sz="2400">
                          <a:solidFill>
                            <a:srgbClr val="000000"/>
                          </a:solidFill>
                          <a:latin typeface="Calibri"/>
                          <a:ea typeface="Calibri"/>
                          <a:cs typeface="Calibri"/>
                          <a:sym typeface="Calibri"/>
                        </a:rPr>
                        <a:t>No </a:t>
                      </a:r>
                      <a:endParaRPr sz="2400">
                        <a:latin typeface="Calibri"/>
                        <a:ea typeface="Calibri"/>
                        <a:cs typeface="Calibri"/>
                        <a:sym typeface="Calibri"/>
                      </a:endParaRPr>
                    </a:p>
                  </a:txBody>
                  <a:tcPr marL="0" marR="0" marT="0" marB="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153" name="Google Shape;153;p21"/>
          <p:cNvSpPr/>
          <p:nvPr/>
        </p:nvSpPr>
        <p:spPr>
          <a:xfrm>
            <a:off x="553298" y="5588645"/>
            <a:ext cx="7537690"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b="1" i="1" u="none" strike="noStrike" cap="none">
                <a:solidFill>
                  <a:srgbClr val="3F3F3F"/>
                </a:solidFill>
                <a:latin typeface="Calibri"/>
                <a:ea typeface="Calibri"/>
                <a:cs typeface="Calibri"/>
                <a:sym typeface="Calibri"/>
              </a:rPr>
              <a:t>Alison Phillis, Infection Prevention and Control Nurse, PHE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558000" y="323441"/>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What to do if…</a:t>
            </a:r>
            <a:endParaRPr>
              <a:solidFill>
                <a:schemeClr val="dk1"/>
              </a:solidFill>
            </a:endParaRPr>
          </a:p>
        </p:txBody>
      </p:sp>
      <p:sp>
        <p:nvSpPr>
          <p:cNvPr id="159" name="Google Shape;159;p22"/>
          <p:cNvSpPr txBox="1">
            <a:spLocks noGrp="1"/>
          </p:cNvSpPr>
          <p:nvPr>
            <p:ph type="body" idx="1"/>
          </p:nvPr>
        </p:nvSpPr>
        <p:spPr>
          <a:xfrm>
            <a:off x="558000" y="1196752"/>
            <a:ext cx="8028000" cy="5111973"/>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2400" b="1"/>
              <a:t>Doing the clean linen round</a:t>
            </a:r>
            <a:endParaRPr sz="2400" b="1"/>
          </a:p>
          <a:p>
            <a:pPr marL="4763" lvl="0" indent="-4763" algn="l" rtl="0">
              <a:lnSpc>
                <a:spcPct val="114000"/>
              </a:lnSpc>
              <a:spcBef>
                <a:spcPts val="0"/>
              </a:spcBef>
              <a:spcAft>
                <a:spcPts val="0"/>
              </a:spcAft>
              <a:buNone/>
            </a:pPr>
            <a:endParaRPr b="1"/>
          </a:p>
          <a:p>
            <a:pPr marL="4763" lvl="0" indent="-4763" algn="l" rtl="0">
              <a:lnSpc>
                <a:spcPct val="114000"/>
              </a:lnSpc>
              <a:spcBef>
                <a:spcPts val="0"/>
              </a:spcBef>
              <a:spcAft>
                <a:spcPts val="0"/>
              </a:spcAft>
              <a:buNone/>
            </a:pPr>
            <a:r>
              <a:rPr lang="en-GB" b="1"/>
              <a:t>Before task: </a:t>
            </a:r>
            <a:endParaRPr/>
          </a:p>
          <a:p>
            <a:pPr marL="4763" lvl="0" indent="-4763" algn="l" rtl="0">
              <a:lnSpc>
                <a:spcPct val="114000"/>
              </a:lnSpc>
              <a:spcBef>
                <a:spcPts val="0"/>
              </a:spcBef>
              <a:spcAft>
                <a:spcPts val="0"/>
              </a:spcAft>
              <a:buNone/>
            </a:pPr>
            <a:r>
              <a:rPr lang="en-GB"/>
              <a:t>Clean hands on entry to work </a:t>
            </a:r>
            <a:endParaRPr/>
          </a:p>
          <a:p>
            <a:pPr marL="4763" lvl="0" indent="-4763" algn="l" rtl="0">
              <a:lnSpc>
                <a:spcPct val="114000"/>
              </a:lnSpc>
              <a:spcBef>
                <a:spcPts val="0"/>
              </a:spcBef>
              <a:spcAft>
                <a:spcPts val="0"/>
              </a:spcAft>
              <a:buNone/>
            </a:pPr>
            <a:r>
              <a:rPr lang="en-GB"/>
              <a:t>Don a type II face mask </a:t>
            </a:r>
            <a:endParaRPr/>
          </a:p>
          <a:p>
            <a:pPr marL="4763" lvl="0" indent="-4763" algn="l" rtl="0">
              <a:lnSpc>
                <a:spcPct val="114000"/>
              </a:lnSpc>
              <a:spcBef>
                <a:spcPts val="0"/>
              </a:spcBef>
              <a:spcAft>
                <a:spcPts val="0"/>
              </a:spcAft>
              <a:buNone/>
            </a:pPr>
            <a:endParaRPr/>
          </a:p>
          <a:p>
            <a:pPr marL="4763" lvl="0" indent="-4763" algn="l" rtl="0">
              <a:lnSpc>
                <a:spcPct val="114000"/>
              </a:lnSpc>
              <a:spcBef>
                <a:spcPts val="0"/>
              </a:spcBef>
              <a:spcAft>
                <a:spcPts val="0"/>
              </a:spcAft>
              <a:buNone/>
            </a:pPr>
            <a:r>
              <a:rPr lang="en-GB" b="1"/>
              <a:t>End of task:</a:t>
            </a:r>
            <a:endParaRPr/>
          </a:p>
          <a:p>
            <a:pPr marL="4763" lvl="0" indent="-4763" algn="l" rtl="0">
              <a:lnSpc>
                <a:spcPct val="114000"/>
              </a:lnSpc>
              <a:spcBef>
                <a:spcPts val="0"/>
              </a:spcBef>
              <a:spcAft>
                <a:spcPts val="0"/>
              </a:spcAft>
              <a:buNone/>
            </a:pPr>
            <a:r>
              <a:rPr lang="en-GB"/>
              <a:t>Clean hands </a:t>
            </a:r>
            <a:endParaRPr/>
          </a:p>
          <a:p>
            <a:pPr marL="4763" lvl="0" indent="-4763" algn="l" rtl="0">
              <a:lnSpc>
                <a:spcPct val="114000"/>
              </a:lnSpc>
              <a:spcBef>
                <a:spcPts val="0"/>
              </a:spcBef>
              <a:spcAft>
                <a:spcPts val="0"/>
              </a:spcAft>
              <a:buNone/>
            </a:pPr>
            <a:r>
              <a:rPr lang="en-GB"/>
              <a:t>Continue to wear facemask until coffee break/higher specification task as no contamination </a:t>
            </a:r>
            <a:endParaRPr/>
          </a:p>
          <a:p>
            <a:pPr marL="4763" lvl="0" indent="-4763" algn="l" rtl="0">
              <a:lnSpc>
                <a:spcPct val="114000"/>
              </a:lnSpc>
              <a:spcBef>
                <a:spcPts val="0"/>
              </a:spcBef>
              <a:spcAft>
                <a:spcPts val="0"/>
              </a:spcAft>
              <a:buNone/>
            </a:pPr>
            <a:endParaRPr/>
          </a:p>
          <a:p>
            <a:pPr marL="4763" lvl="0" indent="-4763" algn="l" rtl="0">
              <a:lnSpc>
                <a:spcPct val="114000"/>
              </a:lnSpc>
              <a:spcBef>
                <a:spcPts val="0"/>
              </a:spcBef>
              <a:spcAft>
                <a:spcPts val="0"/>
              </a:spcAft>
              <a:buNone/>
            </a:pPr>
            <a:r>
              <a:rPr lang="en-GB" b="1"/>
              <a:t>To change mask:</a:t>
            </a:r>
            <a:endParaRPr/>
          </a:p>
          <a:p>
            <a:pPr marL="4763" lvl="0" indent="-4763" algn="l" rtl="0">
              <a:lnSpc>
                <a:spcPct val="114000"/>
              </a:lnSpc>
              <a:spcBef>
                <a:spcPts val="0"/>
              </a:spcBef>
              <a:spcAft>
                <a:spcPts val="0"/>
              </a:spcAft>
              <a:buNone/>
            </a:pPr>
            <a:r>
              <a:rPr lang="en-GB"/>
              <a:t>Remove using ties and place into a domestic waste bin </a:t>
            </a:r>
            <a:endParaRPr/>
          </a:p>
          <a:p>
            <a:pPr marL="4763" lvl="0" indent="-4763" algn="l" rtl="0">
              <a:lnSpc>
                <a:spcPct val="114000"/>
              </a:lnSpc>
              <a:spcBef>
                <a:spcPts val="0"/>
              </a:spcBef>
              <a:spcAft>
                <a:spcPts val="0"/>
              </a:spcAft>
              <a:buNone/>
            </a:pPr>
            <a:r>
              <a:rPr lang="en-GB"/>
              <a:t>Clean hands</a:t>
            </a:r>
            <a:endParaRPr/>
          </a:p>
          <a:p>
            <a:pPr marL="4763" lvl="0" indent="-4763" algn="l" rtl="0">
              <a:lnSpc>
                <a:spcPct val="114000"/>
              </a:lnSpc>
              <a:spcBef>
                <a:spcPts val="0"/>
              </a:spcBef>
              <a:spcAft>
                <a:spcPts val="0"/>
              </a:spcAft>
              <a:buNone/>
            </a:pPr>
            <a:r>
              <a:rPr lang="en-GB"/>
              <a:t>Replace new type II facemask before contact with anyone else (avoid social contact within 2m) </a:t>
            </a:r>
            <a:endParaRPr/>
          </a:p>
        </p:txBody>
      </p:sp>
      <p:sp>
        <p:nvSpPr>
          <p:cNvPr id="160" name="Google Shape;160;p22"/>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graphicFrame>
        <p:nvGraphicFramePr>
          <p:cNvPr id="35" name="Google Shape;35;p5"/>
          <p:cNvGraphicFramePr/>
          <p:nvPr/>
        </p:nvGraphicFramePr>
        <p:xfrm>
          <a:off x="0" y="-1"/>
          <a:ext cx="3000000" cy="3000000"/>
        </p:xfrm>
        <a:graphic>
          <a:graphicData uri="http://schemas.openxmlformats.org/drawingml/2006/table">
            <a:tbl>
              <a:tblPr firstRow="1" bandRow="1">
                <a:noFill/>
                <a:tableStyleId>{2D4C25A6-2F46-4DE2-BD75-2BE7E6D1AA99}</a:tableStyleId>
              </a:tblPr>
              <a:tblGrid>
                <a:gridCol w="1619925">
                  <a:extLst>
                    <a:ext uri="{9D8B030D-6E8A-4147-A177-3AD203B41FA5}">
                      <a16:colId xmlns:a16="http://schemas.microsoft.com/office/drawing/2014/main" val="20000"/>
                    </a:ext>
                  </a:extLst>
                </a:gridCol>
                <a:gridCol w="7524075">
                  <a:extLst>
                    <a:ext uri="{9D8B030D-6E8A-4147-A177-3AD203B41FA5}">
                      <a16:colId xmlns:a16="http://schemas.microsoft.com/office/drawing/2014/main" val="20001"/>
                    </a:ext>
                  </a:extLst>
                </a:gridCol>
              </a:tblGrid>
              <a:tr h="595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AGENDA</a:t>
                      </a:r>
                      <a:endParaRPr/>
                    </a:p>
                  </a:txBody>
                  <a:tcPr marL="91450" marR="91450" marT="45725" marB="45725"/>
                </a:tc>
                <a:extLst>
                  <a:ext uri="{0D108BD9-81ED-4DB2-BD59-A6C34878D82A}">
                    <a16:rowId xmlns:a16="http://schemas.microsoft.com/office/drawing/2014/main" val="10000"/>
                  </a:ext>
                </a:extLst>
              </a:tr>
              <a:tr h="879050">
                <a:tc>
                  <a:txBody>
                    <a:bodyPr/>
                    <a:lstStyle/>
                    <a:p>
                      <a:pPr marL="0" marR="0" lvl="0" indent="0" algn="l" rtl="0">
                        <a:spcBef>
                          <a:spcPts val="0"/>
                        </a:spcBef>
                        <a:spcAft>
                          <a:spcPts val="0"/>
                        </a:spcAft>
                        <a:buNone/>
                      </a:pPr>
                      <a:r>
                        <a:rPr lang="en-GB" sz="1800"/>
                        <a:t>10.30</a:t>
                      </a:r>
                      <a:endParaRPr/>
                    </a:p>
                  </a:txBody>
                  <a:tcPr marL="91450" marR="91450" marT="45725" marB="45725">
                    <a:solidFill>
                      <a:srgbClr val="B9BDF3"/>
                    </a:solidFill>
                  </a:tcPr>
                </a:tc>
                <a:tc>
                  <a:txBody>
                    <a:bodyPr/>
                    <a:lstStyle/>
                    <a:p>
                      <a:pPr marL="0" marR="0" lvl="0" indent="0" algn="l" rtl="0">
                        <a:spcBef>
                          <a:spcPts val="0"/>
                        </a:spcBef>
                        <a:spcAft>
                          <a:spcPts val="0"/>
                        </a:spcAft>
                        <a:buNone/>
                      </a:pPr>
                      <a:r>
                        <a:rPr lang="en-GB" sz="1800"/>
                        <a:t>Welcome &amp; Aim of Webinar</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i="1">
                          <a:latin typeface="Calibri"/>
                          <a:ea typeface="Calibri"/>
                          <a:cs typeface="Calibri"/>
                          <a:sym typeface="Calibri"/>
                        </a:rPr>
                        <a:t>Deborah Sturdy, Chief Nurse for Adult Social Care in England </a:t>
                      </a:r>
                      <a:endParaRPr sz="1800"/>
                    </a:p>
                  </a:txBody>
                  <a:tcPr marL="91450" marR="91450" marT="45725" marB="45725">
                    <a:solidFill>
                      <a:srgbClr val="B9BDF3"/>
                    </a:solidFill>
                  </a:tcPr>
                </a:tc>
                <a:extLst>
                  <a:ext uri="{0D108BD9-81ED-4DB2-BD59-A6C34878D82A}">
                    <a16:rowId xmlns:a16="http://schemas.microsoft.com/office/drawing/2014/main" val="10001"/>
                  </a:ext>
                </a:extLst>
              </a:tr>
              <a:tr h="1406475">
                <a:tc>
                  <a:txBody>
                    <a:bodyPr/>
                    <a:lstStyle/>
                    <a:p>
                      <a:pPr marL="0" marR="0" lvl="0" indent="0" algn="l" rtl="0">
                        <a:spcBef>
                          <a:spcPts val="0"/>
                        </a:spcBef>
                        <a:spcAft>
                          <a:spcPts val="0"/>
                        </a:spcAft>
                        <a:buNone/>
                      </a:pPr>
                      <a:r>
                        <a:rPr lang="en-GB" sz="1800"/>
                        <a:t>10.40</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GB" sz="1800"/>
                        <a:t>What has changed in the May version of the How to Work Safely in Care Homes guidance</a:t>
                      </a:r>
                      <a:endParaRPr/>
                    </a:p>
                    <a:p>
                      <a:pPr marL="0" marR="0" lvl="0" indent="0" algn="l" rtl="0">
                        <a:lnSpc>
                          <a:spcPct val="100000"/>
                        </a:lnSpc>
                        <a:spcBef>
                          <a:spcPts val="0"/>
                        </a:spcBef>
                        <a:spcAft>
                          <a:spcPts val="0"/>
                        </a:spcAft>
                        <a:buClr>
                          <a:schemeClr val="dk1"/>
                        </a:buClr>
                        <a:buSzPts val="1800"/>
                        <a:buFont typeface="Arial"/>
                        <a:buNone/>
                      </a:pPr>
                      <a:endParaRPr sz="1800" i="1">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GB" sz="1800" i="1">
                          <a:latin typeface="Calibri"/>
                          <a:ea typeface="Calibri"/>
                          <a:cs typeface="Calibri"/>
                          <a:sym typeface="Calibri"/>
                        </a:rPr>
                        <a:t>Dr Catherine Heffernan, Consultant in Public Health, PHAGE, Public Health England </a:t>
                      </a:r>
                      <a:endParaRPr sz="1800"/>
                    </a:p>
                  </a:txBody>
                  <a:tcPr marL="91450" marR="91450" marT="45725" marB="45725"/>
                </a:tc>
                <a:extLst>
                  <a:ext uri="{0D108BD9-81ED-4DB2-BD59-A6C34878D82A}">
                    <a16:rowId xmlns:a16="http://schemas.microsoft.com/office/drawing/2014/main" val="10002"/>
                  </a:ext>
                </a:extLst>
              </a:tr>
              <a:tr h="2491775">
                <a:tc>
                  <a:txBody>
                    <a:bodyPr/>
                    <a:lstStyle/>
                    <a:p>
                      <a:pPr marL="0" marR="0" lvl="0" indent="0" algn="l" rtl="0">
                        <a:spcBef>
                          <a:spcPts val="0"/>
                        </a:spcBef>
                        <a:spcAft>
                          <a:spcPts val="0"/>
                        </a:spcAft>
                        <a:buNone/>
                      </a:pPr>
                      <a:r>
                        <a:rPr lang="en-GB" sz="1800"/>
                        <a:t>10.55</a:t>
                      </a:r>
                      <a:endParaRPr/>
                    </a:p>
                  </a:txBody>
                  <a:tcPr marL="91450" marR="91450" marT="45725" marB="45725"/>
                </a:tc>
                <a:tc>
                  <a:txBody>
                    <a:bodyPr/>
                    <a:lstStyle/>
                    <a:p>
                      <a:pPr marL="0" marR="0" lvl="0" indent="0" algn="l" rtl="0">
                        <a:spcBef>
                          <a:spcPts val="0"/>
                        </a:spcBef>
                        <a:spcAft>
                          <a:spcPts val="0"/>
                        </a:spcAft>
                        <a:buNone/>
                      </a:pPr>
                      <a:r>
                        <a:rPr lang="en-GB" sz="1800"/>
                        <a:t>Applying the guidance to different scenarios</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Susie Singleton, Consultant Nurse Health Protection &amp; IPC Centre’s &amp; Regions National Lead</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Alison Phillis, Lead Infection Prevention and Control Nurse</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Lesley Smith, Infection Prevention and Control Lead, HCAI &amp; AMR Division</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Liz Stokle, Consultant Nurse Health Protection &amp; Infection Prevention and Control</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Della Gilby, CEO, D &amp; L Support Ltd and Co-Chair of Gloucestershire Care Providers Association</a:t>
                      </a:r>
                      <a:endParaRPr sz="1800"/>
                    </a:p>
                  </a:txBody>
                  <a:tcPr marL="91450" marR="91450" marT="45725" marB="45725"/>
                </a:tc>
                <a:extLst>
                  <a:ext uri="{0D108BD9-81ED-4DB2-BD59-A6C34878D82A}">
                    <a16:rowId xmlns:a16="http://schemas.microsoft.com/office/drawing/2014/main" val="10003"/>
                  </a:ext>
                </a:extLst>
              </a:tr>
              <a:tr h="935575">
                <a:tc>
                  <a:txBody>
                    <a:bodyPr/>
                    <a:lstStyle/>
                    <a:p>
                      <a:pPr marL="0" marR="0" lvl="0" indent="0" algn="l" rtl="0">
                        <a:spcBef>
                          <a:spcPts val="0"/>
                        </a:spcBef>
                        <a:spcAft>
                          <a:spcPts val="0"/>
                        </a:spcAft>
                        <a:buNone/>
                      </a:pPr>
                      <a:r>
                        <a:rPr lang="en-GB" sz="1800"/>
                        <a:t>11.30</a:t>
                      </a:r>
                      <a:endParaRPr/>
                    </a:p>
                  </a:txBody>
                  <a:tcPr marL="91450" marR="91450" marT="45725" marB="45725"/>
                </a:tc>
                <a:tc>
                  <a:txBody>
                    <a:bodyPr/>
                    <a:lstStyle/>
                    <a:p>
                      <a:pPr marL="0" marR="0" lvl="0" indent="0" algn="l" rtl="0">
                        <a:spcBef>
                          <a:spcPts val="0"/>
                        </a:spcBef>
                        <a:spcAft>
                          <a:spcPts val="0"/>
                        </a:spcAft>
                        <a:buNone/>
                      </a:pPr>
                      <a:r>
                        <a:rPr lang="en-GB" sz="1800"/>
                        <a:t>Panel Q&amp;A</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36" name="Google Shape;36;p5"/>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166" name="Google Shape;166;p23"/>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Cleaning a COVID positive resident room</a:t>
            </a:r>
            <a:r>
              <a:rPr lang="en-GB" sz="2400" b="1" i="1">
                <a:latin typeface="Arial"/>
                <a:ea typeface="Arial"/>
                <a:cs typeface="Arial"/>
                <a:sym typeface="Arial"/>
              </a:rPr>
              <a:t> </a:t>
            </a:r>
            <a:r>
              <a:rPr lang="en-GB" sz="2400" b="1">
                <a:latin typeface="Arial"/>
                <a:ea typeface="Arial"/>
                <a:cs typeface="Arial"/>
                <a:sym typeface="Arial"/>
              </a:rPr>
              <a:t>(table 1)</a:t>
            </a: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167" name="Google Shape;167;p23"/>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20</a:t>
            </a:fld>
            <a:endParaRPr/>
          </a:p>
        </p:txBody>
      </p:sp>
      <p:sp>
        <p:nvSpPr>
          <p:cNvPr id="168" name="Google Shape;168;p23"/>
          <p:cNvSpPr/>
          <p:nvPr/>
        </p:nvSpPr>
        <p:spPr>
          <a:xfrm>
            <a:off x="553298" y="5689235"/>
            <a:ext cx="7835126"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b="1" i="1" u="none" strike="noStrike" cap="none">
                <a:solidFill>
                  <a:srgbClr val="3F3F3F"/>
                </a:solidFill>
                <a:latin typeface="Calibri"/>
                <a:ea typeface="Calibri"/>
                <a:cs typeface="Calibri"/>
                <a:sym typeface="Calibri"/>
              </a:rPr>
              <a:t>Alison Phillis, Infection Prevention and Control Nurse, PHE</a:t>
            </a:r>
            <a:endParaRPr/>
          </a:p>
        </p:txBody>
      </p:sp>
      <p:pic>
        <p:nvPicPr>
          <p:cNvPr id="169" name="Google Shape;169;p23"/>
          <p:cNvPicPr preferRelativeResize="0"/>
          <p:nvPr/>
        </p:nvPicPr>
        <p:blipFill rotWithShape="1">
          <a:blip r:embed="rId3">
            <a:alphaModFix/>
          </a:blip>
          <a:srcRect/>
          <a:stretch/>
        </p:blipFill>
        <p:spPr>
          <a:xfrm>
            <a:off x="595893" y="1673130"/>
            <a:ext cx="7358510" cy="29202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4"/>
          <p:cNvSpPr txBox="1">
            <a:spLocks noGrp="1"/>
          </p:cNvSpPr>
          <p:nvPr>
            <p:ph type="title"/>
          </p:nvPr>
        </p:nvSpPr>
        <p:spPr>
          <a:xfrm>
            <a:off x="395536" y="225238"/>
            <a:ext cx="8028000" cy="648072"/>
          </a:xfrm>
          <a:prstGeom prst="rect">
            <a:avLst/>
          </a:prstGeom>
          <a:noFill/>
          <a:ln>
            <a:noFill/>
          </a:ln>
        </p:spPr>
        <p:txBody>
          <a:bodyPr spcFirstLastPara="1" wrap="square" lIns="0" tIns="0" rIns="0" bIns="0" anchor="t" anchorCtr="0">
            <a:normAutofit fontScale="90000"/>
          </a:bodyPr>
          <a:lstStyle/>
          <a:p>
            <a:pPr marL="0" lvl="0" indent="0" algn="l" rtl="0">
              <a:spcBef>
                <a:spcPts val="0"/>
              </a:spcBef>
              <a:spcAft>
                <a:spcPts val="0"/>
              </a:spcAft>
              <a:buNone/>
            </a:pPr>
            <a:r>
              <a:rPr lang="en-GB" b="1"/>
              <a:t>What to do if… </a:t>
            </a:r>
            <a:r>
              <a:rPr lang="en-GB" sz="2200" b="1">
                <a:solidFill>
                  <a:schemeClr val="dk1"/>
                </a:solidFill>
              </a:rPr>
              <a:t>Cleaning a COVID positive resident room </a:t>
            </a:r>
            <a:endParaRPr/>
          </a:p>
        </p:txBody>
      </p:sp>
      <p:sp>
        <p:nvSpPr>
          <p:cNvPr id="175" name="Google Shape;175;p24"/>
          <p:cNvSpPr txBox="1">
            <a:spLocks noGrp="1"/>
          </p:cNvSpPr>
          <p:nvPr>
            <p:ph type="body" idx="1"/>
          </p:nvPr>
        </p:nvSpPr>
        <p:spPr>
          <a:xfrm>
            <a:off x="107504" y="764704"/>
            <a:ext cx="9036496" cy="4739679"/>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1600" b="1"/>
              <a:t>Before task: </a:t>
            </a:r>
            <a:endParaRPr/>
          </a:p>
          <a:p>
            <a:pPr marL="4763" lvl="0" indent="-4763" algn="l" rtl="0">
              <a:lnSpc>
                <a:spcPct val="114000"/>
              </a:lnSpc>
              <a:spcBef>
                <a:spcPts val="0"/>
              </a:spcBef>
              <a:spcAft>
                <a:spcPts val="0"/>
              </a:spcAft>
              <a:buNone/>
            </a:pPr>
            <a:r>
              <a:rPr lang="en-GB" sz="1600"/>
              <a:t>Clean hands</a:t>
            </a:r>
            <a:endParaRPr/>
          </a:p>
          <a:p>
            <a:pPr marL="4763" lvl="0" indent="-4763" algn="l" rtl="0">
              <a:lnSpc>
                <a:spcPct val="114000"/>
              </a:lnSpc>
              <a:spcBef>
                <a:spcPts val="0"/>
              </a:spcBef>
              <a:spcAft>
                <a:spcPts val="0"/>
              </a:spcAft>
              <a:buNone/>
            </a:pPr>
            <a:r>
              <a:rPr lang="en-GB" sz="1600"/>
              <a:t>Don a type IIR face mask, collect equipment (single use as much as possible) bin liners (offensive/infectious*), spare gloves and apron</a:t>
            </a:r>
            <a:endParaRPr/>
          </a:p>
          <a:p>
            <a:pPr marL="4763" lvl="0" indent="-4763" algn="l" rtl="0">
              <a:lnSpc>
                <a:spcPct val="114000"/>
              </a:lnSpc>
              <a:spcBef>
                <a:spcPts val="0"/>
              </a:spcBef>
              <a:spcAft>
                <a:spcPts val="0"/>
              </a:spcAft>
              <a:buNone/>
            </a:pPr>
            <a:r>
              <a:rPr lang="en-GB" sz="1600"/>
              <a:t>Don apron, eye protection, gloves</a:t>
            </a:r>
            <a:endParaRPr/>
          </a:p>
          <a:p>
            <a:pPr marL="4763" lvl="0" indent="-4763" algn="l" rtl="0">
              <a:lnSpc>
                <a:spcPct val="114000"/>
              </a:lnSpc>
              <a:spcBef>
                <a:spcPts val="0"/>
              </a:spcBef>
              <a:spcAft>
                <a:spcPts val="0"/>
              </a:spcAft>
              <a:buNone/>
            </a:pPr>
            <a:r>
              <a:rPr lang="en-GB" sz="1600"/>
              <a:t>Prepare as much as possible outside of the room; only take essential equipment in</a:t>
            </a:r>
            <a:endParaRPr/>
          </a:p>
          <a:p>
            <a:pPr marL="4763" lvl="0" indent="-4763" algn="l" rtl="0">
              <a:lnSpc>
                <a:spcPct val="114000"/>
              </a:lnSpc>
              <a:spcBef>
                <a:spcPts val="0"/>
              </a:spcBef>
              <a:spcAft>
                <a:spcPts val="0"/>
              </a:spcAft>
              <a:buNone/>
            </a:pPr>
            <a:r>
              <a:rPr lang="en-GB" sz="1600" b="1"/>
              <a:t>End of task:</a:t>
            </a:r>
            <a:endParaRPr/>
          </a:p>
          <a:p>
            <a:pPr marL="4763" lvl="0" indent="-4763" algn="l" rtl="0">
              <a:lnSpc>
                <a:spcPct val="114000"/>
              </a:lnSpc>
              <a:spcBef>
                <a:spcPts val="0"/>
              </a:spcBef>
              <a:spcAft>
                <a:spcPts val="0"/>
              </a:spcAft>
              <a:buNone/>
            </a:pPr>
            <a:r>
              <a:rPr lang="en-GB" sz="1600"/>
              <a:t>Clean as much reusable equipment as possible and place by the door. Place used cloths, disposable equipment, waste into the waste bin liner; remove gloves, apron within the room and dispose of into the infectious/offensive* bin liner and seal</a:t>
            </a:r>
            <a:endParaRPr/>
          </a:p>
          <a:p>
            <a:pPr marL="4763" lvl="0" indent="-4763" algn="l" rtl="0">
              <a:lnSpc>
                <a:spcPct val="114000"/>
              </a:lnSpc>
              <a:spcBef>
                <a:spcPts val="0"/>
              </a:spcBef>
              <a:spcAft>
                <a:spcPts val="0"/>
              </a:spcAft>
              <a:buNone/>
            </a:pPr>
            <a:r>
              <a:rPr lang="en-GB" sz="1600"/>
              <a:t>Clean hands and don a clean apron and gloves for transporting reusable equipment and sealed waste to the sluice/utility</a:t>
            </a:r>
            <a:endParaRPr/>
          </a:p>
          <a:p>
            <a:pPr marL="4763" lvl="0" indent="-4763" algn="l" rtl="0">
              <a:lnSpc>
                <a:spcPct val="114000"/>
              </a:lnSpc>
              <a:spcBef>
                <a:spcPts val="0"/>
              </a:spcBef>
              <a:spcAft>
                <a:spcPts val="0"/>
              </a:spcAft>
              <a:buNone/>
            </a:pPr>
            <a:r>
              <a:rPr lang="en-GB" sz="1600"/>
              <a:t>Once there, place waste into an outer bag/bin* labelled for 72hrs storage. Disinfect reusable equipment. Remove gloves and clean hands. Remove apron by the ties, place in the labelled waste bin, remove and if reusable, clean eye protection, remove face mask by the ties and dispose. Clean hands      </a:t>
            </a:r>
            <a:endParaRPr/>
          </a:p>
          <a:p>
            <a:pPr marL="4763" lvl="0" indent="-4763" algn="l" rtl="0">
              <a:lnSpc>
                <a:spcPct val="114000"/>
              </a:lnSpc>
              <a:spcBef>
                <a:spcPts val="0"/>
              </a:spcBef>
              <a:spcAft>
                <a:spcPts val="0"/>
              </a:spcAft>
              <a:buNone/>
            </a:pPr>
            <a:r>
              <a:rPr lang="en-GB" sz="1600" b="1"/>
              <a:t>Before next task/contact with anyone else:</a:t>
            </a:r>
            <a:endParaRPr/>
          </a:p>
          <a:p>
            <a:pPr marL="4763" lvl="0" indent="-4763" algn="l" rtl="0">
              <a:lnSpc>
                <a:spcPct val="114000"/>
              </a:lnSpc>
              <a:spcBef>
                <a:spcPts val="0"/>
              </a:spcBef>
              <a:spcAft>
                <a:spcPts val="0"/>
              </a:spcAft>
              <a:buNone/>
            </a:pPr>
            <a:r>
              <a:rPr lang="en-GB" sz="1600"/>
              <a:t>Don a clean facemask  (type I,II or IIR depending on the next task) before contact with anyone else</a:t>
            </a:r>
            <a:endParaRPr/>
          </a:p>
          <a:p>
            <a:pPr marL="4763" lvl="0" indent="-4763" algn="l" rtl="0">
              <a:lnSpc>
                <a:spcPct val="114000"/>
              </a:lnSpc>
              <a:spcBef>
                <a:spcPts val="0"/>
              </a:spcBef>
              <a:spcAft>
                <a:spcPts val="0"/>
              </a:spcAft>
              <a:buNone/>
            </a:pPr>
            <a:r>
              <a:rPr lang="en-GB" sz="1600" i="1"/>
              <a:t>*NB Settings: nursing care – offensive/infectious; non nursing care – double bag in domestic waste stream</a:t>
            </a:r>
            <a:endParaRPr sz="1600"/>
          </a:p>
        </p:txBody>
      </p:sp>
      <p:sp>
        <p:nvSpPr>
          <p:cNvPr id="176" name="Google Shape;176;p24"/>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5"/>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182" name="Google Shape;182;p25"/>
          <p:cNvSpPr txBox="1">
            <a:spLocks noGrp="1"/>
          </p:cNvSpPr>
          <p:nvPr>
            <p:ph type="body" idx="1"/>
          </p:nvPr>
        </p:nvSpPr>
        <p:spPr>
          <a:xfrm>
            <a:off x="562702" y="1269425"/>
            <a:ext cx="8028000" cy="2160240"/>
          </a:xfrm>
          <a:prstGeom prst="rect">
            <a:avLst/>
          </a:prstGeom>
          <a:noFill/>
          <a:ln>
            <a:noFill/>
          </a:ln>
        </p:spPr>
        <p:txBody>
          <a:bodyPr spcFirstLastPara="1" wrap="square" lIns="0" tIns="0" rIns="0" bIns="0" anchor="t" anchorCtr="0">
            <a:noAutofit/>
          </a:bodyPr>
          <a:lstStyle/>
          <a:p>
            <a:pPr marL="4763" lvl="0" indent="-4763" algn="l" rtl="0">
              <a:lnSpc>
                <a:spcPct val="100000"/>
              </a:lnSpc>
              <a:spcBef>
                <a:spcPts val="0"/>
              </a:spcBef>
              <a:spcAft>
                <a:spcPts val="0"/>
              </a:spcAft>
              <a:buNone/>
            </a:pPr>
            <a:r>
              <a:rPr lang="en-GB" sz="2400" b="1"/>
              <a:t>PPE recommendations when within 2 metres of a resident and carrying out direct personal care where there is a risk of contact with respiratory symptoms or body fluids (table 2)</a:t>
            </a:r>
            <a:endParaRPr/>
          </a:p>
          <a:p>
            <a:pPr marL="4763" lvl="0" indent="-4763" algn="l" rtl="0">
              <a:lnSpc>
                <a:spcPct val="114000"/>
              </a:lnSpc>
              <a:spcBef>
                <a:spcPts val="0"/>
              </a:spcBef>
              <a:spcAft>
                <a:spcPts val="0"/>
              </a:spcAft>
              <a:buNone/>
            </a:pPr>
            <a:endParaRPr sz="2400" b="1"/>
          </a:p>
          <a:p>
            <a:pPr marL="4763" lvl="0" indent="-4763" algn="l" rtl="0">
              <a:lnSpc>
                <a:spcPct val="114000"/>
              </a:lnSpc>
              <a:spcBef>
                <a:spcPts val="0"/>
              </a:spcBef>
              <a:spcAft>
                <a:spcPts val="0"/>
              </a:spcAft>
              <a:buNone/>
            </a:pPr>
            <a:endParaRPr sz="2400" b="1"/>
          </a:p>
          <a:p>
            <a:pPr marL="4763" lvl="0" indent="-4763" algn="l" rtl="0">
              <a:lnSpc>
                <a:spcPct val="114000"/>
              </a:lnSpc>
              <a:spcBef>
                <a:spcPts val="0"/>
              </a:spcBef>
              <a:spcAft>
                <a:spcPts val="0"/>
              </a:spcAft>
              <a:buNone/>
            </a:pPr>
            <a:endParaRPr sz="2400" b="1"/>
          </a:p>
          <a:p>
            <a:pPr marL="4763" lvl="0" indent="-4763" algn="l" rtl="0">
              <a:lnSpc>
                <a:spcPct val="114000"/>
              </a:lnSpc>
              <a:spcBef>
                <a:spcPts val="0"/>
              </a:spcBef>
              <a:spcAft>
                <a:spcPts val="0"/>
              </a:spcAft>
              <a:buNone/>
            </a:pPr>
            <a:endParaRPr sz="2400" b="1"/>
          </a:p>
          <a:p>
            <a:pPr marL="4763" lvl="0" indent="-4763" algn="l" rtl="0">
              <a:lnSpc>
                <a:spcPct val="114000"/>
              </a:lnSpc>
              <a:spcBef>
                <a:spcPts val="0"/>
              </a:spcBef>
              <a:spcAft>
                <a:spcPts val="0"/>
              </a:spcAft>
              <a:buNone/>
            </a:pPr>
            <a:endParaRPr sz="2400"/>
          </a:p>
          <a:p>
            <a:pPr marL="4763" lvl="0" indent="-4763" algn="l" rtl="0">
              <a:lnSpc>
                <a:spcPct val="114000"/>
              </a:lnSpc>
              <a:spcBef>
                <a:spcPts val="0"/>
              </a:spcBef>
              <a:spcAft>
                <a:spcPts val="0"/>
              </a:spcAft>
              <a:buNone/>
            </a:pPr>
            <a:r>
              <a:rPr lang="en-GB"/>
              <a:t> </a:t>
            </a:r>
            <a:endParaRPr sz="2400" b="1" i="1">
              <a:solidFill>
                <a:srgbClr val="3F3F3F"/>
              </a:solidFill>
              <a:latin typeface="Calibri"/>
              <a:ea typeface="Calibri"/>
              <a:cs typeface="Calibri"/>
              <a:sym typeface="Calibri"/>
            </a:endParaRPr>
          </a:p>
          <a:p>
            <a:pPr marL="4763" lvl="0" indent="-4763" algn="l" rtl="0">
              <a:lnSpc>
                <a:spcPct val="114000"/>
              </a:lnSpc>
              <a:spcBef>
                <a:spcPts val="0"/>
              </a:spcBef>
              <a:spcAft>
                <a:spcPts val="0"/>
              </a:spcAft>
              <a:buNone/>
            </a:pPr>
            <a:endParaRPr sz="2400" b="1" i="1">
              <a:solidFill>
                <a:srgbClr val="3F3F3F"/>
              </a:solidFill>
              <a:latin typeface="Calibri"/>
              <a:ea typeface="Calibri"/>
              <a:cs typeface="Calibri"/>
              <a:sym typeface="Calibri"/>
            </a:endParaRPr>
          </a:p>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183" name="Google Shape;183;p25"/>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22</a:t>
            </a:fld>
            <a:endParaRPr/>
          </a:p>
        </p:txBody>
      </p:sp>
      <p:graphicFrame>
        <p:nvGraphicFramePr>
          <p:cNvPr id="184" name="Google Shape;184;p25"/>
          <p:cNvGraphicFramePr/>
          <p:nvPr/>
        </p:nvGraphicFramePr>
        <p:xfrm>
          <a:off x="562702" y="2708920"/>
          <a:ext cx="3000000" cy="3000000"/>
        </p:xfrm>
        <a:graphic>
          <a:graphicData uri="http://schemas.openxmlformats.org/drawingml/2006/table">
            <a:tbl>
              <a:tblPr>
                <a:noFill/>
                <a:tableStyleId>{A4D36515-4B11-4CB6-A290-F77C5AB18F73}</a:tableStyleId>
              </a:tblPr>
              <a:tblGrid>
                <a:gridCol w="5953525">
                  <a:extLst>
                    <a:ext uri="{9D8B030D-6E8A-4147-A177-3AD203B41FA5}">
                      <a16:colId xmlns:a16="http://schemas.microsoft.com/office/drawing/2014/main" val="20000"/>
                    </a:ext>
                  </a:extLst>
                </a:gridCol>
                <a:gridCol w="1944225">
                  <a:extLst>
                    <a:ext uri="{9D8B030D-6E8A-4147-A177-3AD203B41FA5}">
                      <a16:colId xmlns:a16="http://schemas.microsoft.com/office/drawing/2014/main" val="20001"/>
                    </a:ext>
                  </a:extLst>
                </a:gridCol>
              </a:tblGrid>
              <a:tr h="472400">
                <a:tc>
                  <a:txBody>
                    <a:bodyPr/>
                    <a:lstStyle/>
                    <a:p>
                      <a:pPr marL="0" marR="0" lvl="0" indent="0" algn="l" rtl="0">
                        <a:lnSpc>
                          <a:spcPct val="107000"/>
                        </a:lnSpc>
                        <a:spcBef>
                          <a:spcPts val="0"/>
                        </a:spcBef>
                        <a:spcAft>
                          <a:spcPts val="0"/>
                        </a:spcAft>
                        <a:buNone/>
                      </a:pPr>
                      <a:r>
                        <a:rPr lang="en-GB" sz="2200">
                          <a:solidFill>
                            <a:srgbClr val="0B0C0C"/>
                          </a:solidFill>
                          <a:latin typeface="Calibri"/>
                          <a:ea typeface="Calibri"/>
                          <a:cs typeface="Calibri"/>
                          <a:sym typeface="Calibri"/>
                        </a:rPr>
                        <a:t>Disposable gloves (vinyl, latex or nitrile)</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r" rtl="0">
                        <a:lnSpc>
                          <a:spcPct val="107000"/>
                        </a:lnSpc>
                        <a:spcBef>
                          <a:spcPts val="0"/>
                        </a:spcBef>
                        <a:spcAft>
                          <a:spcPts val="0"/>
                        </a:spcAft>
                        <a:buNone/>
                      </a:pPr>
                      <a:r>
                        <a:rPr lang="en-GB" sz="2200">
                          <a:solidFill>
                            <a:srgbClr val="0B0C0C"/>
                          </a:solidFill>
                          <a:latin typeface="Calibri"/>
                          <a:ea typeface="Calibri"/>
                          <a:cs typeface="Calibri"/>
                          <a:sym typeface="Calibri"/>
                        </a:rPr>
                        <a:t>Yes</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511450">
                <a:tc>
                  <a:txBody>
                    <a:bodyPr/>
                    <a:lstStyle/>
                    <a:p>
                      <a:pPr marL="0" marR="0" lvl="0" indent="0" algn="l" rtl="0">
                        <a:lnSpc>
                          <a:spcPct val="107000"/>
                        </a:lnSpc>
                        <a:spcBef>
                          <a:spcPts val="0"/>
                        </a:spcBef>
                        <a:spcAft>
                          <a:spcPts val="0"/>
                        </a:spcAft>
                        <a:buNone/>
                      </a:pPr>
                      <a:r>
                        <a:rPr lang="en-GB" sz="2200">
                          <a:solidFill>
                            <a:srgbClr val="0B0C0C"/>
                          </a:solidFill>
                          <a:latin typeface="Calibri"/>
                          <a:ea typeface="Calibri"/>
                          <a:cs typeface="Calibri"/>
                          <a:sym typeface="Calibri"/>
                        </a:rPr>
                        <a:t>Disposable plastic apron</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r" rtl="0">
                        <a:lnSpc>
                          <a:spcPct val="107000"/>
                        </a:lnSpc>
                        <a:spcBef>
                          <a:spcPts val="0"/>
                        </a:spcBef>
                        <a:spcAft>
                          <a:spcPts val="0"/>
                        </a:spcAft>
                        <a:buNone/>
                      </a:pPr>
                      <a:r>
                        <a:rPr lang="en-GB" sz="2200">
                          <a:solidFill>
                            <a:srgbClr val="0B0C0C"/>
                          </a:solidFill>
                          <a:latin typeface="Calibri"/>
                          <a:ea typeface="Calibri"/>
                          <a:cs typeface="Calibri"/>
                          <a:sym typeface="Calibri"/>
                        </a:rPr>
                        <a:t>Yes</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3125">
                <a:tc>
                  <a:txBody>
                    <a:bodyPr/>
                    <a:lstStyle/>
                    <a:p>
                      <a:pPr marL="0" marR="0" lvl="0" indent="0" algn="l" rtl="0">
                        <a:lnSpc>
                          <a:spcPct val="107000"/>
                        </a:lnSpc>
                        <a:spcBef>
                          <a:spcPts val="0"/>
                        </a:spcBef>
                        <a:spcAft>
                          <a:spcPts val="0"/>
                        </a:spcAft>
                        <a:buNone/>
                      </a:pPr>
                      <a:r>
                        <a:rPr lang="en-GB" sz="2200">
                          <a:solidFill>
                            <a:srgbClr val="0B0C0C"/>
                          </a:solidFill>
                          <a:latin typeface="Calibri"/>
                          <a:ea typeface="Calibri"/>
                          <a:cs typeface="Calibri"/>
                          <a:sym typeface="Calibri"/>
                        </a:rPr>
                        <a:t>Single use fluid-repellent surgical mask (Type IIR) </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r" rtl="0">
                        <a:lnSpc>
                          <a:spcPct val="107000"/>
                        </a:lnSpc>
                        <a:spcBef>
                          <a:spcPts val="0"/>
                        </a:spcBef>
                        <a:spcAft>
                          <a:spcPts val="0"/>
                        </a:spcAft>
                        <a:buNone/>
                      </a:pPr>
                      <a:r>
                        <a:rPr lang="en-GB" sz="2200">
                          <a:solidFill>
                            <a:srgbClr val="0B0C0C"/>
                          </a:solidFill>
                          <a:latin typeface="Calibri"/>
                          <a:ea typeface="Calibri"/>
                          <a:cs typeface="Calibri"/>
                          <a:sym typeface="Calibri"/>
                        </a:rPr>
                        <a:t>Yes</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931300">
                <a:tc>
                  <a:txBody>
                    <a:bodyPr/>
                    <a:lstStyle/>
                    <a:p>
                      <a:pPr marL="0" marR="0" lvl="0" indent="0" algn="l" rtl="0">
                        <a:lnSpc>
                          <a:spcPct val="107000"/>
                        </a:lnSpc>
                        <a:spcBef>
                          <a:spcPts val="0"/>
                        </a:spcBef>
                        <a:spcAft>
                          <a:spcPts val="0"/>
                        </a:spcAft>
                        <a:buNone/>
                      </a:pPr>
                      <a:r>
                        <a:rPr lang="en-GB" sz="2200">
                          <a:solidFill>
                            <a:srgbClr val="0B0C0C"/>
                          </a:solidFill>
                          <a:latin typeface="Calibri"/>
                          <a:ea typeface="Calibri"/>
                          <a:cs typeface="Calibri"/>
                          <a:sym typeface="Calibri"/>
                        </a:rPr>
                        <a:t>Eye protection (single use or decontaminate as per manufacturer’s instructions)</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tc>
                  <a:txBody>
                    <a:bodyPr/>
                    <a:lstStyle/>
                    <a:p>
                      <a:pPr marL="0" marR="0" lvl="0" indent="0" algn="r" rtl="0">
                        <a:lnSpc>
                          <a:spcPct val="107000"/>
                        </a:lnSpc>
                        <a:spcBef>
                          <a:spcPts val="0"/>
                        </a:spcBef>
                        <a:spcAft>
                          <a:spcPts val="0"/>
                        </a:spcAft>
                        <a:buNone/>
                      </a:pPr>
                      <a:r>
                        <a:rPr lang="en-GB" sz="2200">
                          <a:solidFill>
                            <a:srgbClr val="0B0C0C"/>
                          </a:solidFill>
                          <a:latin typeface="Calibri"/>
                          <a:ea typeface="Calibri"/>
                          <a:cs typeface="Calibri"/>
                          <a:sym typeface="Calibri"/>
                        </a:rPr>
                        <a:t>Yes</a:t>
                      </a:r>
                      <a:endParaRPr sz="1000">
                        <a:latin typeface="Calibri"/>
                        <a:ea typeface="Calibri"/>
                        <a:cs typeface="Calibri"/>
                        <a:sym typeface="Calibri"/>
                      </a:endParaRPr>
                    </a:p>
                  </a:txBody>
                  <a:tcPr marL="0" marR="86425" marT="86425" marB="86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B1B4B6"/>
                      </a:solidFill>
                      <a:prstDash val="solid"/>
                      <a:round/>
                      <a:headEnd type="none" w="sm" len="sm"/>
                      <a:tailEnd type="none" w="sm" len="sm"/>
                    </a:lnT>
                    <a:lnB w="12700" cap="flat" cmpd="sng">
                      <a:solidFill>
                        <a:srgbClr val="B1B4B6"/>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6"/>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190" name="Google Shape;190;p26"/>
          <p:cNvSpPr txBox="1">
            <a:spLocks noGrp="1"/>
          </p:cNvSpPr>
          <p:nvPr>
            <p:ph type="body" idx="1"/>
          </p:nvPr>
        </p:nvSpPr>
        <p:spPr>
          <a:xfrm>
            <a:off x="562702" y="1269425"/>
            <a:ext cx="8028000" cy="791423"/>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2400" b="1">
                <a:latin typeface="Arial"/>
                <a:ea typeface="Arial"/>
                <a:cs typeface="Arial"/>
                <a:sym typeface="Arial"/>
              </a:rPr>
              <a:t>Medication round, nursing home, symptomatic resident</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Restrict number of carers (as best possible).</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Timing of care – </a:t>
            </a:r>
            <a:r>
              <a:rPr lang="en-GB" sz="2400" i="1">
                <a:latin typeface="Arial"/>
                <a:ea typeface="Arial"/>
                <a:cs typeface="Arial"/>
                <a:sym typeface="Arial"/>
              </a:rPr>
              <a:t>order of medication round (as best possible).</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Safe storage and management of PPE.</a:t>
            </a:r>
            <a:endParaRPr/>
          </a:p>
          <a:p>
            <a:pPr marL="342900" lvl="0" indent="-3429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Dealing with contamination of self and equipment.</a:t>
            </a:r>
            <a:endParaRPr/>
          </a:p>
          <a:p>
            <a:pPr marL="342900" lvl="0" indent="-342900" algn="l" rtl="0">
              <a:lnSpc>
                <a:spcPct val="114000"/>
              </a:lnSpc>
              <a:spcBef>
                <a:spcPts val="0"/>
              </a:spcBef>
              <a:spcAft>
                <a:spcPts val="0"/>
              </a:spcAft>
              <a:buClr>
                <a:srgbClr val="3F3F3F"/>
              </a:buClr>
              <a:buSzPts val="2400"/>
              <a:buFont typeface="Arial"/>
              <a:buChar char="•"/>
            </a:pPr>
            <a:r>
              <a:rPr lang="en-GB" sz="2400">
                <a:solidFill>
                  <a:srgbClr val="3F3F3F"/>
                </a:solidFill>
              </a:rPr>
              <a:t>Know your waste stream: Domestic / Offensive / Infectious  </a:t>
            </a:r>
            <a:endParaRPr/>
          </a:p>
          <a:p>
            <a:pPr marL="342900" lvl="0" indent="-342900" algn="l" rtl="0">
              <a:lnSpc>
                <a:spcPct val="114000"/>
              </a:lnSpc>
              <a:spcBef>
                <a:spcPts val="600"/>
              </a:spcBef>
              <a:spcAft>
                <a:spcPts val="0"/>
              </a:spcAft>
              <a:buClr>
                <a:schemeClr val="dk1"/>
              </a:buClr>
              <a:buSzPts val="2400"/>
              <a:buFont typeface="Arial"/>
              <a:buChar char="•"/>
            </a:pPr>
            <a:r>
              <a:rPr lang="en-GB" sz="2400" i="1">
                <a:latin typeface="Arial"/>
                <a:ea typeface="Arial"/>
                <a:cs typeface="Arial"/>
                <a:sym typeface="Arial"/>
              </a:rPr>
              <a:t>Scenario – Mr H developed a cough</a:t>
            </a:r>
            <a:endParaRPr/>
          </a:p>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191" name="Google Shape;191;p26"/>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197" name="Google Shape;197;p27"/>
          <p:cNvSpPr txBox="1">
            <a:spLocks noGrp="1"/>
          </p:cNvSpPr>
          <p:nvPr>
            <p:ph type="body" idx="1"/>
          </p:nvPr>
        </p:nvSpPr>
        <p:spPr>
          <a:xfrm>
            <a:off x="528438" y="1196752"/>
            <a:ext cx="7974440" cy="4320480"/>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Confirmed COVID resident / suspect COVID resident/ resident with respiratory symptoms in single room</a:t>
            </a:r>
            <a:endParaRPr/>
          </a:p>
          <a:p>
            <a:pPr marL="0" lvl="0" indent="0" algn="l" rtl="0">
              <a:lnSpc>
                <a:spcPct val="114000"/>
              </a:lnSpc>
              <a:spcBef>
                <a:spcPts val="600"/>
              </a:spcBef>
              <a:spcAft>
                <a:spcPts val="0"/>
              </a:spcAft>
              <a:buNone/>
            </a:pPr>
            <a:r>
              <a:rPr lang="en-GB" sz="2400" b="1">
                <a:latin typeface="Arial"/>
                <a:ea typeface="Arial"/>
                <a:cs typeface="Arial"/>
                <a:sym typeface="Arial"/>
              </a:rPr>
              <a:t>Before entering room:</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Hand hygiene using alcohol gel or soap and water. </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Put on all PPE. If already wearing fluid repellent surgical mask (FRSM) it can stay on. </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If wearing type I or type II mask change into a FRSM (hands must be cleaned after removing first mask). </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Put on visor, apron followed by gloves. </a:t>
            </a:r>
            <a:endParaRPr/>
          </a:p>
          <a:p>
            <a:pPr marL="0" lvl="0" indent="0" algn="l" rtl="0">
              <a:lnSpc>
                <a:spcPct val="114000"/>
              </a:lnSpc>
              <a:spcBef>
                <a:spcPts val="600"/>
              </a:spcBef>
              <a:spcAft>
                <a:spcPts val="0"/>
              </a:spcAft>
              <a:buNone/>
            </a:pPr>
            <a:endParaRPr sz="2400"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0" lvl="0" indent="0" algn="l" rtl="0">
              <a:lnSpc>
                <a:spcPct val="114000"/>
              </a:lnSpc>
              <a:spcBef>
                <a:spcPts val="600"/>
              </a:spcBef>
              <a:spcAft>
                <a:spcPts val="0"/>
              </a:spcAft>
              <a:buNone/>
            </a:pPr>
            <a:endParaRPr sz="2400"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198" name="Google Shape;198;p27"/>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204" name="Google Shape;204;p28"/>
          <p:cNvSpPr txBox="1">
            <a:spLocks noGrp="1"/>
          </p:cNvSpPr>
          <p:nvPr>
            <p:ph type="body" idx="1"/>
          </p:nvPr>
        </p:nvSpPr>
        <p:spPr>
          <a:xfrm>
            <a:off x="562702" y="1247610"/>
            <a:ext cx="7974440" cy="4485646"/>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Confirmed COVID resident / suspect COVID resident / resident with respiratory symptoms in single room</a:t>
            </a:r>
            <a:endParaRPr/>
          </a:p>
          <a:p>
            <a:pPr marL="0" lvl="0" indent="0" algn="l" rtl="0">
              <a:lnSpc>
                <a:spcPct val="114000"/>
              </a:lnSpc>
              <a:spcBef>
                <a:spcPts val="600"/>
              </a:spcBef>
              <a:spcAft>
                <a:spcPts val="0"/>
              </a:spcAft>
              <a:buNone/>
            </a:pPr>
            <a:r>
              <a:rPr lang="en-GB" sz="2400" b="1"/>
              <a:t>Having entered room:</a:t>
            </a:r>
            <a:endParaRPr/>
          </a:p>
          <a:p>
            <a:pPr marL="342900" lvl="0" indent="-342900" algn="l" rtl="0">
              <a:lnSpc>
                <a:spcPct val="114000"/>
              </a:lnSpc>
              <a:spcBef>
                <a:spcPts val="600"/>
              </a:spcBef>
              <a:spcAft>
                <a:spcPts val="0"/>
              </a:spcAft>
              <a:buClr>
                <a:schemeClr val="dk1"/>
              </a:buClr>
              <a:buSzPts val="2400"/>
              <a:buFont typeface="Arial"/>
              <a:buChar char="•"/>
            </a:pPr>
            <a:r>
              <a:rPr lang="en-GB" sz="2400"/>
              <a:t>Deliver personal care (avoid touching your face &amp; eyes with gloved hands) </a:t>
            </a:r>
            <a:endParaRPr/>
          </a:p>
          <a:p>
            <a:pPr marL="342900" lvl="0" indent="-342900" algn="l" rtl="0">
              <a:lnSpc>
                <a:spcPct val="114000"/>
              </a:lnSpc>
              <a:spcBef>
                <a:spcPts val="600"/>
              </a:spcBef>
              <a:spcAft>
                <a:spcPts val="0"/>
              </a:spcAft>
              <a:buClr>
                <a:schemeClr val="dk1"/>
              </a:buClr>
              <a:buSzPts val="2400"/>
              <a:buFont typeface="Arial"/>
              <a:buChar char="•"/>
            </a:pPr>
            <a:r>
              <a:rPr lang="en-GB" sz="2400"/>
              <a:t>Gloves should be changed as needed between care interventions i.e. if dealing with faecal matter, urine and wounds </a:t>
            </a:r>
            <a:endParaRPr sz="2400" i="1"/>
          </a:p>
          <a:p>
            <a:pPr marL="342900" lvl="0" indent="-342900" algn="l" rtl="0">
              <a:lnSpc>
                <a:spcPct val="114000"/>
              </a:lnSpc>
              <a:spcBef>
                <a:spcPts val="600"/>
              </a:spcBef>
              <a:spcAft>
                <a:spcPts val="0"/>
              </a:spcAft>
              <a:buClr>
                <a:schemeClr val="dk1"/>
              </a:buClr>
              <a:buSzPts val="2400"/>
              <a:buFont typeface="Arial"/>
              <a:buChar char="•"/>
            </a:pPr>
            <a:r>
              <a:rPr lang="en-GB" sz="2400"/>
              <a:t>Alcohol gel / soap and water should </a:t>
            </a:r>
            <a:r>
              <a:rPr lang="en-GB" sz="2400" u="sng"/>
              <a:t>not</a:t>
            </a:r>
            <a:r>
              <a:rPr lang="en-GB" sz="2400"/>
              <a:t> be applied to gloves.</a:t>
            </a:r>
            <a:r>
              <a:rPr lang="en-GB" sz="2400" i="1"/>
              <a:t> </a:t>
            </a:r>
            <a:endParaRPr sz="2400" b="1" i="1">
              <a:latin typeface="Arial"/>
              <a:ea typeface="Arial"/>
              <a:cs typeface="Arial"/>
              <a:sym typeface="Arial"/>
            </a:endParaRPr>
          </a:p>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0" lvl="0" indent="0" algn="l" rtl="0">
              <a:lnSpc>
                <a:spcPct val="114000"/>
              </a:lnSpc>
              <a:spcBef>
                <a:spcPts val="600"/>
              </a:spcBef>
              <a:spcAft>
                <a:spcPts val="0"/>
              </a:spcAft>
              <a:buNone/>
            </a:pPr>
            <a:endParaRPr sz="2400" i="1"/>
          </a:p>
        </p:txBody>
      </p:sp>
      <p:sp>
        <p:nvSpPr>
          <p:cNvPr id="205" name="Google Shape;205;p28"/>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9"/>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211" name="Google Shape;211;p29"/>
          <p:cNvSpPr txBox="1">
            <a:spLocks noGrp="1"/>
          </p:cNvSpPr>
          <p:nvPr>
            <p:ph type="body" idx="1"/>
          </p:nvPr>
        </p:nvSpPr>
        <p:spPr>
          <a:xfrm>
            <a:off x="562702" y="1247610"/>
            <a:ext cx="7974440" cy="4212468"/>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Confirmed COVID resident / suspect COVID resident / resident with respiratory symptoms in single room</a:t>
            </a:r>
            <a:endParaRPr/>
          </a:p>
          <a:p>
            <a:pPr marL="0" lvl="0" indent="0" algn="l" rtl="0">
              <a:lnSpc>
                <a:spcPct val="114000"/>
              </a:lnSpc>
              <a:spcBef>
                <a:spcPts val="600"/>
              </a:spcBef>
              <a:spcAft>
                <a:spcPts val="0"/>
              </a:spcAft>
              <a:buNone/>
            </a:pPr>
            <a:r>
              <a:rPr lang="en-GB" sz="2400" b="1"/>
              <a:t>Before leaving room:</a:t>
            </a:r>
            <a:endParaRPr/>
          </a:p>
          <a:p>
            <a:pPr marL="342900" lvl="0" indent="-342900" algn="l" rtl="0">
              <a:lnSpc>
                <a:spcPct val="114000"/>
              </a:lnSpc>
              <a:spcBef>
                <a:spcPts val="600"/>
              </a:spcBef>
              <a:spcAft>
                <a:spcPts val="0"/>
              </a:spcAft>
              <a:buClr>
                <a:schemeClr val="dk1"/>
              </a:buClr>
              <a:buSzPts val="2400"/>
              <a:buFont typeface="Arial"/>
              <a:buChar char="•"/>
            </a:pPr>
            <a:r>
              <a:rPr lang="en-GB" sz="2400"/>
              <a:t>Take off gloves and apron and dispose of into the infectious / offensive waste bin in the room - wash hands with soap &amp; water or use alcohol gel between each step.</a:t>
            </a:r>
            <a:endParaRPr/>
          </a:p>
          <a:p>
            <a:pPr marL="342900" lvl="0" indent="-342900" algn="l" rtl="0">
              <a:lnSpc>
                <a:spcPct val="114000"/>
              </a:lnSpc>
              <a:spcBef>
                <a:spcPts val="600"/>
              </a:spcBef>
              <a:spcAft>
                <a:spcPts val="0"/>
              </a:spcAft>
              <a:buClr>
                <a:schemeClr val="dk1"/>
              </a:buClr>
              <a:buSzPts val="2400"/>
              <a:buFont typeface="Arial"/>
              <a:buChar char="•"/>
            </a:pPr>
            <a:r>
              <a:rPr lang="en-GB" sz="2400"/>
              <a:t>Leave room (still wearing mask and visor).</a:t>
            </a:r>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4763" lvl="0" indent="-4763" algn="l" rtl="0">
              <a:lnSpc>
                <a:spcPct val="114000"/>
              </a:lnSpc>
              <a:spcBef>
                <a:spcPts val="0"/>
              </a:spcBef>
              <a:spcAft>
                <a:spcPts val="0"/>
              </a:spcAft>
              <a:buNone/>
            </a:pPr>
            <a:endParaRPr sz="2400" b="1" i="1">
              <a:solidFill>
                <a:srgbClr val="3F3F3F"/>
              </a:solidFill>
              <a:latin typeface="Calibri"/>
              <a:ea typeface="Calibri"/>
              <a:cs typeface="Calibri"/>
              <a:sym typeface="Calibri"/>
            </a:endParaRPr>
          </a:p>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0" lvl="0" indent="0" algn="l" rtl="0">
              <a:lnSpc>
                <a:spcPct val="114000"/>
              </a:lnSpc>
              <a:spcBef>
                <a:spcPts val="600"/>
              </a:spcBef>
              <a:spcAft>
                <a:spcPts val="0"/>
              </a:spcAft>
              <a:buNone/>
            </a:pPr>
            <a:endParaRPr sz="2400" i="1"/>
          </a:p>
        </p:txBody>
      </p:sp>
      <p:sp>
        <p:nvSpPr>
          <p:cNvPr id="212" name="Google Shape;212;p29"/>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0"/>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218" name="Google Shape;218;p30"/>
          <p:cNvSpPr txBox="1">
            <a:spLocks noGrp="1"/>
          </p:cNvSpPr>
          <p:nvPr>
            <p:ph type="body" idx="1"/>
          </p:nvPr>
        </p:nvSpPr>
        <p:spPr>
          <a:xfrm>
            <a:off x="562702" y="1322766"/>
            <a:ext cx="7974440" cy="3978442"/>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Confirmed COVID resident / suspect COVID resident / resident with respiratory symptoms in single room</a:t>
            </a:r>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285750" lvl="0" indent="-285750" algn="l" rtl="0">
              <a:lnSpc>
                <a:spcPct val="114000"/>
              </a:lnSpc>
              <a:spcBef>
                <a:spcPts val="0"/>
              </a:spcBef>
              <a:spcAft>
                <a:spcPts val="0"/>
              </a:spcAft>
              <a:buClr>
                <a:schemeClr val="dk1"/>
              </a:buClr>
              <a:buSzPts val="2400"/>
              <a:buFont typeface="Arial"/>
              <a:buChar char="•"/>
            </a:pPr>
            <a:r>
              <a:rPr lang="en-GB" sz="2400"/>
              <a:t>At earliest opportunity remove visor – dispose of (see detail on waste) or clean &amp; store appropriately (according to manufacturer’s guidance). </a:t>
            </a:r>
            <a:endParaRPr/>
          </a:p>
          <a:p>
            <a:pPr marL="285750" lvl="0" indent="-285750" algn="l" rtl="0">
              <a:lnSpc>
                <a:spcPct val="114000"/>
              </a:lnSpc>
              <a:spcBef>
                <a:spcPts val="0"/>
              </a:spcBef>
              <a:spcAft>
                <a:spcPts val="0"/>
              </a:spcAft>
              <a:buClr>
                <a:schemeClr val="dk1"/>
              </a:buClr>
              <a:buSzPts val="2400"/>
              <a:buFont typeface="Arial"/>
              <a:buChar char="•"/>
            </a:pPr>
            <a:r>
              <a:rPr lang="en-GB" sz="2400"/>
              <a:t>Wash hands with soap &amp; water or use alcohol gel.</a:t>
            </a:r>
            <a:endParaRPr/>
          </a:p>
          <a:p>
            <a:pPr marL="285750" lvl="0" indent="-285750" algn="l" rtl="0">
              <a:lnSpc>
                <a:spcPct val="114000"/>
              </a:lnSpc>
              <a:spcBef>
                <a:spcPts val="0"/>
              </a:spcBef>
              <a:spcAft>
                <a:spcPts val="0"/>
              </a:spcAft>
              <a:buClr>
                <a:schemeClr val="dk1"/>
              </a:buClr>
              <a:buSzPts val="2400"/>
              <a:buFont typeface="Arial"/>
              <a:buChar char="•"/>
            </a:pPr>
            <a:r>
              <a:rPr lang="en-GB" sz="2400"/>
              <a:t>Carefully take off mask by loops/ties - avoid touching outside of the mask </a:t>
            </a:r>
            <a:endParaRPr/>
          </a:p>
          <a:p>
            <a:pPr marL="0" lvl="0" indent="0" algn="l" rtl="0">
              <a:lnSpc>
                <a:spcPct val="114000"/>
              </a:lnSpc>
              <a:spcBef>
                <a:spcPts val="600"/>
              </a:spcBef>
              <a:spcAft>
                <a:spcPts val="0"/>
              </a:spcAft>
              <a:buNone/>
            </a:pPr>
            <a:endParaRPr sz="2400" i="1"/>
          </a:p>
        </p:txBody>
      </p:sp>
      <p:sp>
        <p:nvSpPr>
          <p:cNvPr id="219" name="Google Shape;219;p30"/>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27</a:t>
            </a:fld>
            <a:endParaRPr/>
          </a:p>
        </p:txBody>
      </p:sp>
      <p:sp>
        <p:nvSpPr>
          <p:cNvPr id="220" name="Google Shape;220;p30"/>
          <p:cNvSpPr/>
          <p:nvPr/>
        </p:nvSpPr>
        <p:spPr>
          <a:xfrm>
            <a:off x="899592" y="5301208"/>
            <a:ext cx="748883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a:p>
        </p:txBody>
      </p:sp>
      <p:sp>
        <p:nvSpPr>
          <p:cNvPr id="226" name="Google Shape;226;p31"/>
          <p:cNvSpPr txBox="1">
            <a:spLocks noGrp="1"/>
          </p:cNvSpPr>
          <p:nvPr>
            <p:ph type="body" idx="1"/>
          </p:nvPr>
        </p:nvSpPr>
        <p:spPr>
          <a:xfrm>
            <a:off x="562702" y="1590528"/>
            <a:ext cx="7974440" cy="4212468"/>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Confirmed COVID resident / suspect COVID resident / resident with respiratory symptoms in single room</a:t>
            </a:r>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285750" lvl="0" indent="-285750" algn="l" rtl="0">
              <a:lnSpc>
                <a:spcPct val="114000"/>
              </a:lnSpc>
              <a:spcBef>
                <a:spcPts val="0"/>
              </a:spcBef>
              <a:spcAft>
                <a:spcPts val="0"/>
              </a:spcAft>
              <a:buClr>
                <a:schemeClr val="dk1"/>
              </a:buClr>
              <a:buSzPts val="2400"/>
              <a:buFont typeface="Arial"/>
              <a:buChar char="•"/>
            </a:pPr>
            <a:r>
              <a:rPr lang="en-GB" sz="2400"/>
              <a:t>Dispose of into infectious (orange bags) / offensive (tiger bags) or domestic waste (black bags) as national guidance  </a:t>
            </a:r>
            <a:endParaRPr/>
          </a:p>
          <a:p>
            <a:pPr marL="285750" lvl="0" indent="-285750" algn="l" rtl="0">
              <a:lnSpc>
                <a:spcPct val="114000"/>
              </a:lnSpc>
              <a:spcBef>
                <a:spcPts val="0"/>
              </a:spcBef>
              <a:spcAft>
                <a:spcPts val="0"/>
              </a:spcAft>
              <a:buClr>
                <a:schemeClr val="dk1"/>
              </a:buClr>
              <a:buSzPts val="2400"/>
              <a:buFont typeface="Arial"/>
              <a:buChar char="•"/>
            </a:pPr>
            <a:r>
              <a:rPr lang="en-GB" sz="2400"/>
              <a:t>Wash hands with soap &amp; water or use alcohol gel</a:t>
            </a:r>
            <a:endParaRPr/>
          </a:p>
          <a:p>
            <a:pPr marL="285750" lvl="0" indent="-285750" algn="l" rtl="0">
              <a:lnSpc>
                <a:spcPct val="114000"/>
              </a:lnSpc>
              <a:spcBef>
                <a:spcPts val="0"/>
              </a:spcBef>
              <a:spcAft>
                <a:spcPts val="0"/>
              </a:spcAft>
              <a:buClr>
                <a:schemeClr val="dk1"/>
              </a:buClr>
              <a:buSzPts val="2400"/>
              <a:buFont typeface="Arial"/>
              <a:buChar char="•"/>
            </a:pPr>
            <a:r>
              <a:rPr lang="en-GB" sz="2400"/>
              <a:t>Put on clean mask (Type I, II or FRSM) depending on the next task that you are about to undertake. </a:t>
            </a:r>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0" lvl="0" indent="0" algn="l" rtl="0">
              <a:lnSpc>
                <a:spcPct val="114000"/>
              </a:lnSpc>
              <a:spcBef>
                <a:spcPts val="600"/>
              </a:spcBef>
              <a:spcAft>
                <a:spcPts val="0"/>
              </a:spcAft>
              <a:buNone/>
            </a:pPr>
            <a:endParaRPr sz="2400" b="1">
              <a:latin typeface="Arial"/>
              <a:ea typeface="Arial"/>
              <a:cs typeface="Arial"/>
              <a:sym typeface="Arial"/>
            </a:endParaRPr>
          </a:p>
          <a:p>
            <a:pPr marL="4763" lvl="0" indent="-4763" algn="l" rtl="0">
              <a:lnSpc>
                <a:spcPct val="114000"/>
              </a:lnSpc>
              <a:spcBef>
                <a:spcPts val="0"/>
              </a:spcBef>
              <a:spcAft>
                <a:spcPts val="0"/>
              </a:spcAft>
              <a:buNone/>
            </a:pPr>
            <a:endParaRPr sz="2400" b="1" i="1">
              <a:solidFill>
                <a:srgbClr val="3F3F3F"/>
              </a:solidFill>
              <a:latin typeface="Calibri"/>
              <a:ea typeface="Calibri"/>
              <a:cs typeface="Calibri"/>
              <a:sym typeface="Calibri"/>
            </a:endParaRPr>
          </a:p>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0" lvl="0" indent="0" algn="l" rtl="0">
              <a:lnSpc>
                <a:spcPct val="114000"/>
              </a:lnSpc>
              <a:spcBef>
                <a:spcPts val="600"/>
              </a:spcBef>
              <a:spcAft>
                <a:spcPts val="0"/>
              </a:spcAft>
              <a:buNone/>
            </a:pPr>
            <a:endParaRPr sz="2400" i="1"/>
          </a:p>
        </p:txBody>
      </p:sp>
      <p:sp>
        <p:nvSpPr>
          <p:cNvPr id="227" name="Google Shape;227;p31"/>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2"/>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a:t>Safe management of waste</a:t>
            </a:r>
            <a:endParaRPr/>
          </a:p>
        </p:txBody>
      </p:sp>
      <p:sp>
        <p:nvSpPr>
          <p:cNvPr id="234" name="Google Shape;234;p32"/>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29</a:t>
            </a:fld>
            <a:endParaRPr/>
          </a:p>
        </p:txBody>
      </p:sp>
      <p:sp>
        <p:nvSpPr>
          <p:cNvPr id="235" name="Google Shape;235;p32"/>
          <p:cNvSpPr txBox="1">
            <a:spLocks noGrp="1"/>
          </p:cNvSpPr>
          <p:nvPr>
            <p:ph type="ftr" idx="11"/>
          </p:nvPr>
        </p:nvSpPr>
        <p:spPr>
          <a:xfrm>
            <a:off x="900113" y="6308725"/>
            <a:ext cx="8064375" cy="549275"/>
          </a:xfrm>
          <a:prstGeom prst="rect">
            <a:avLst/>
          </a:prstGeom>
          <a:noFill/>
          <a:ln>
            <a:noFill/>
          </a:ln>
        </p:spPr>
        <p:txBody>
          <a:bodyPr spcFirstLastPara="1" wrap="square" lIns="0" tIns="0" rIns="0" bIns="0" anchor="ctr" anchorCtr="0">
            <a:noAutofit/>
          </a:bodyPr>
          <a:lstStyle/>
          <a:p>
            <a:pPr marL="173038" lvl="0" indent="0" algn="l" rtl="0">
              <a:spcBef>
                <a:spcPts val="0"/>
              </a:spcBef>
              <a:spcAft>
                <a:spcPts val="0"/>
              </a:spcAft>
              <a:buNone/>
            </a:pPr>
            <a:r>
              <a:rPr lang="en-GB"/>
              <a:t>Presentation title - edit in Header and Footer</a:t>
            </a:r>
            <a:endParaRPr/>
          </a:p>
        </p:txBody>
      </p:sp>
      <p:pic>
        <p:nvPicPr>
          <p:cNvPr id="236" name="Google Shape;236;p32" descr="A picture containing application&#10;&#10;Description automatically generated"/>
          <p:cNvPicPr preferRelativeResize="0">
            <a:picLocks noGrp="1"/>
          </p:cNvPicPr>
          <p:nvPr>
            <p:ph type="body" idx="1"/>
          </p:nvPr>
        </p:nvPicPr>
        <p:blipFill rotWithShape="1">
          <a:blip r:embed="rId3">
            <a:alphaModFix/>
          </a:blip>
          <a:srcRect/>
          <a:stretch/>
        </p:blipFill>
        <p:spPr>
          <a:xfrm>
            <a:off x="583286" y="2060848"/>
            <a:ext cx="2590800" cy="2993640"/>
          </a:xfrm>
          <a:prstGeom prst="rect">
            <a:avLst/>
          </a:prstGeom>
          <a:noFill/>
          <a:ln>
            <a:noFill/>
          </a:ln>
        </p:spPr>
      </p:pic>
      <p:pic>
        <p:nvPicPr>
          <p:cNvPr id="237" name="Google Shape;237;p32" descr="Shape&#10;&#10;Description automatically generated"/>
          <p:cNvPicPr preferRelativeResize="0"/>
          <p:nvPr/>
        </p:nvPicPr>
        <p:blipFill rotWithShape="1">
          <a:blip r:embed="rId4">
            <a:alphaModFix/>
          </a:blip>
          <a:srcRect/>
          <a:stretch/>
        </p:blipFill>
        <p:spPr>
          <a:xfrm>
            <a:off x="3155806" y="2636912"/>
            <a:ext cx="2584450" cy="2417576"/>
          </a:xfrm>
          <a:prstGeom prst="rect">
            <a:avLst/>
          </a:prstGeom>
          <a:noFill/>
          <a:ln>
            <a:noFill/>
          </a:ln>
        </p:spPr>
      </p:pic>
      <p:pic>
        <p:nvPicPr>
          <p:cNvPr id="238" name="Google Shape;238;p32" descr="Shape&#10;&#10;Description automatically generated"/>
          <p:cNvPicPr preferRelativeResize="0"/>
          <p:nvPr/>
        </p:nvPicPr>
        <p:blipFill rotWithShape="1">
          <a:blip r:embed="rId5">
            <a:alphaModFix/>
          </a:blip>
          <a:srcRect/>
          <a:stretch/>
        </p:blipFill>
        <p:spPr>
          <a:xfrm>
            <a:off x="3187556" y="2060848"/>
            <a:ext cx="2520950" cy="588640"/>
          </a:xfrm>
          <a:prstGeom prst="rect">
            <a:avLst/>
          </a:prstGeom>
          <a:noFill/>
          <a:ln>
            <a:noFill/>
          </a:ln>
        </p:spPr>
      </p:pic>
      <p:pic>
        <p:nvPicPr>
          <p:cNvPr id="239" name="Google Shape;239;p32" descr="Diagram&#10;&#10;Description automatically generated"/>
          <p:cNvPicPr preferRelativeResize="0"/>
          <p:nvPr/>
        </p:nvPicPr>
        <p:blipFill rotWithShape="1">
          <a:blip r:embed="rId6">
            <a:alphaModFix/>
          </a:blip>
          <a:srcRect/>
          <a:stretch/>
        </p:blipFill>
        <p:spPr>
          <a:xfrm>
            <a:off x="6444208" y="1961028"/>
            <a:ext cx="1993900" cy="3093460"/>
          </a:xfrm>
          <a:prstGeom prst="rect">
            <a:avLst/>
          </a:prstGeom>
          <a:noFill/>
          <a:ln>
            <a:noFill/>
          </a:ln>
        </p:spPr>
      </p:pic>
      <p:sp>
        <p:nvSpPr>
          <p:cNvPr id="240" name="Google Shape;240;p32"/>
          <p:cNvSpPr/>
          <p:nvPr/>
        </p:nvSpPr>
        <p:spPr>
          <a:xfrm>
            <a:off x="730734" y="1311151"/>
            <a:ext cx="7682532"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a:solidFill>
                  <a:schemeClr val="dk1"/>
                </a:solidFill>
                <a:latin typeface="Arial"/>
                <a:ea typeface="Arial"/>
                <a:cs typeface="Arial"/>
                <a:sym typeface="Arial"/>
              </a:rPr>
              <a:t>Health Technical Memorandum (HTM) 07-01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575943" y="362533"/>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Welcome and Aim</a:t>
            </a:r>
            <a:endParaRPr/>
          </a:p>
        </p:txBody>
      </p:sp>
      <p:sp>
        <p:nvSpPr>
          <p:cNvPr id="42" name="Google Shape;42;p6"/>
          <p:cNvSpPr txBox="1">
            <a:spLocks noGrp="1"/>
          </p:cNvSpPr>
          <p:nvPr>
            <p:ph type="body" idx="1"/>
          </p:nvPr>
        </p:nvSpPr>
        <p:spPr>
          <a:xfrm>
            <a:off x="575943" y="1059161"/>
            <a:ext cx="8028000" cy="4602088"/>
          </a:xfrm>
          <a:prstGeom prst="rect">
            <a:avLst/>
          </a:prstGeom>
          <a:noFill/>
          <a:ln>
            <a:noFill/>
          </a:ln>
        </p:spPr>
        <p:txBody>
          <a:bodyPr spcFirstLastPara="1" wrap="square" lIns="0" tIns="0" rIns="0" bIns="0" anchor="t" anchorCtr="0">
            <a:noAutofit/>
          </a:bodyPr>
          <a:lstStyle/>
          <a:p>
            <a:pPr marL="285750" lvl="0" indent="-285750" algn="l" rtl="0">
              <a:lnSpc>
                <a:spcPct val="114000"/>
              </a:lnSpc>
              <a:spcBef>
                <a:spcPts val="0"/>
              </a:spcBef>
              <a:spcAft>
                <a:spcPts val="0"/>
              </a:spcAft>
              <a:buClr>
                <a:schemeClr val="dk1"/>
              </a:buClr>
              <a:buSzPts val="2400"/>
              <a:buFont typeface="Arial"/>
              <a:buChar char="•"/>
            </a:pPr>
            <a:r>
              <a:rPr lang="en-GB" sz="2400"/>
              <a:t>The aim of today’s webinar is to support care home managers and other guidance users to implement the revised COVID-19 ‘How to work safely in care homes’ guidance.</a:t>
            </a:r>
            <a:endParaRPr/>
          </a:p>
          <a:p>
            <a:pPr marL="285750" lvl="0" indent="-285750" algn="l" rtl="0">
              <a:lnSpc>
                <a:spcPct val="114000"/>
              </a:lnSpc>
              <a:spcBef>
                <a:spcPts val="600"/>
              </a:spcBef>
              <a:spcAft>
                <a:spcPts val="0"/>
              </a:spcAft>
              <a:buClr>
                <a:schemeClr val="dk1"/>
              </a:buClr>
              <a:buSzPts val="2400"/>
              <a:buFont typeface="Arial"/>
              <a:buChar char="•"/>
            </a:pPr>
            <a:r>
              <a:rPr lang="en-GB" sz="2400"/>
              <a:t>This guidance was published on Monday 17</a:t>
            </a:r>
            <a:r>
              <a:rPr lang="en-GB" sz="2400" baseline="30000"/>
              <a:t>th</a:t>
            </a:r>
            <a:r>
              <a:rPr lang="en-GB" sz="2400"/>
              <a:t> May 2021.</a:t>
            </a:r>
            <a:endParaRPr/>
          </a:p>
          <a:p>
            <a:pPr marL="285750" lvl="0" indent="-285750" algn="l" rtl="0">
              <a:lnSpc>
                <a:spcPct val="114000"/>
              </a:lnSpc>
              <a:spcBef>
                <a:spcPts val="600"/>
              </a:spcBef>
              <a:spcAft>
                <a:spcPts val="0"/>
              </a:spcAft>
              <a:buClr>
                <a:schemeClr val="dk1"/>
              </a:buClr>
              <a:buSzPts val="2400"/>
              <a:buFont typeface="Arial"/>
              <a:buChar char="•"/>
            </a:pPr>
            <a:r>
              <a:rPr lang="en-GB" sz="2400"/>
              <a:t>It updates the ‘How to work safely in care homes’ guidance published on 6th April 2021 following feedback from guidance users across the adult social care sector.</a:t>
            </a:r>
            <a:endParaRPr/>
          </a:p>
          <a:p>
            <a:pPr marL="285750" lvl="0" indent="-285750" algn="l" rtl="0">
              <a:lnSpc>
                <a:spcPct val="114000"/>
              </a:lnSpc>
              <a:spcBef>
                <a:spcPts val="600"/>
              </a:spcBef>
              <a:spcAft>
                <a:spcPts val="0"/>
              </a:spcAft>
              <a:buClr>
                <a:schemeClr val="dk1"/>
              </a:buClr>
              <a:buSzPts val="2400"/>
              <a:buFont typeface="Arial"/>
              <a:buChar char="•"/>
            </a:pPr>
            <a:r>
              <a:rPr lang="en-GB" sz="2400"/>
              <a:t>It was also updated in line with current evidence including surveillance and epidemiology of COVID-19. </a:t>
            </a:r>
            <a:endParaRPr/>
          </a:p>
          <a:p>
            <a:pPr marL="0" lvl="0" indent="0" algn="l" rtl="0">
              <a:lnSpc>
                <a:spcPct val="114000"/>
              </a:lnSpc>
              <a:spcBef>
                <a:spcPts val="1200"/>
              </a:spcBef>
              <a:spcAft>
                <a:spcPts val="0"/>
              </a:spcAft>
              <a:buNone/>
            </a:pPr>
            <a:r>
              <a:rPr lang="en-GB" sz="2400" b="1" i="1">
                <a:solidFill>
                  <a:srgbClr val="3F3F3F"/>
                </a:solidFill>
                <a:latin typeface="Calibri"/>
                <a:ea typeface="Calibri"/>
                <a:cs typeface="Calibri"/>
                <a:sym typeface="Calibri"/>
              </a:rPr>
              <a:t>Deborah Sturdy, Chief Nurse for Adult Social Care in England </a:t>
            </a:r>
            <a:endParaRPr sz="2400" b="1">
              <a:solidFill>
                <a:srgbClr val="3F3F3F"/>
              </a:solidFill>
              <a:latin typeface="Calibri"/>
              <a:ea typeface="Calibri"/>
              <a:cs typeface="Calibri"/>
              <a:sym typeface="Calibri"/>
            </a:endParaRPr>
          </a:p>
          <a:p>
            <a:pPr marL="285750" lvl="0" indent="-133350" algn="l" rtl="0">
              <a:lnSpc>
                <a:spcPct val="114000"/>
              </a:lnSpc>
              <a:spcBef>
                <a:spcPts val="600"/>
              </a:spcBef>
              <a:spcAft>
                <a:spcPts val="0"/>
              </a:spcAft>
              <a:buClr>
                <a:schemeClr val="dk1"/>
              </a:buClr>
              <a:buSzPts val="2400"/>
              <a:buFont typeface="Arial"/>
              <a:buNone/>
            </a:pPr>
            <a:endParaRPr sz="2400"/>
          </a:p>
        </p:txBody>
      </p:sp>
      <p:sp>
        <p:nvSpPr>
          <p:cNvPr id="43" name="Google Shape;43;p6"/>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a:t>
            </a:fld>
            <a:endParaRPr/>
          </a:p>
        </p:txBody>
      </p:sp>
      <p:sp>
        <p:nvSpPr>
          <p:cNvPr id="44" name="Google Shape;44;p6"/>
          <p:cNvSpPr txBox="1">
            <a:spLocks noGrp="1"/>
          </p:cNvSpPr>
          <p:nvPr>
            <p:ph type="ftr" idx="11"/>
          </p:nvPr>
        </p:nvSpPr>
        <p:spPr>
          <a:xfrm>
            <a:off x="900113" y="6308725"/>
            <a:ext cx="8064375" cy="549275"/>
          </a:xfrm>
          <a:prstGeom prst="rect">
            <a:avLst/>
          </a:prstGeom>
          <a:noFill/>
          <a:ln>
            <a:noFill/>
          </a:ln>
        </p:spPr>
        <p:txBody>
          <a:bodyPr spcFirstLastPara="1" wrap="square" lIns="0" tIns="0" rIns="0" bIns="0" anchor="ctr" anchorCtr="0">
            <a:noAutofit/>
          </a:bodyPr>
          <a:lstStyle/>
          <a:p>
            <a:pPr marL="173038" lvl="0" indent="0" algn="l" rtl="0">
              <a:spcBef>
                <a:spcPts val="0"/>
              </a:spcBef>
              <a:spcAft>
                <a:spcPts val="0"/>
              </a:spcAft>
              <a:buNone/>
            </a:pPr>
            <a:r>
              <a:rPr lang="en-GB"/>
              <a:t>Presentation title - edit in Header and Footer</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3"/>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47" name="Google Shape;247;p33"/>
          <p:cNvSpPr txBox="1">
            <a:spLocks noGrp="1"/>
          </p:cNvSpPr>
          <p:nvPr>
            <p:ph type="body" idx="1"/>
          </p:nvPr>
        </p:nvSpPr>
        <p:spPr>
          <a:xfrm>
            <a:off x="553298" y="1196751"/>
            <a:ext cx="8267174" cy="4896545"/>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Assisting with an activity</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The carer and activities co-ordinator are assisting with craft activities with 3 residents around a table. They are making Christmas card involving cutting and gluing. </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Before the activity the carer cleans their hands and put of a Type II mask. </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All the residents are well and there is no likely contact with blood or body fluids during the activity. </a:t>
            </a:r>
            <a:endParaRPr/>
          </a:p>
          <a:p>
            <a:pPr marL="0" lvl="0" indent="0" algn="l" rtl="0">
              <a:lnSpc>
                <a:spcPct val="114000"/>
              </a:lnSpc>
              <a:spcBef>
                <a:spcPts val="600"/>
              </a:spcBef>
              <a:spcAft>
                <a:spcPts val="0"/>
              </a:spcAft>
              <a:buNone/>
            </a:pPr>
            <a:endParaRPr sz="2400">
              <a:latin typeface="Arial"/>
              <a:ea typeface="Arial"/>
              <a:cs typeface="Arial"/>
              <a:sym typeface="Arial"/>
            </a:endParaRPr>
          </a:p>
          <a:p>
            <a:pPr marL="0" lvl="0" indent="0" algn="l" rtl="0">
              <a:lnSpc>
                <a:spcPct val="114000"/>
              </a:lnSpc>
              <a:spcBef>
                <a:spcPts val="24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600" b="1">
              <a:latin typeface="Arial"/>
              <a:ea typeface="Arial"/>
              <a:cs typeface="Arial"/>
              <a:sym typeface="Arial"/>
            </a:endParaRPr>
          </a:p>
          <a:p>
            <a:pPr marL="0" lvl="0" indent="0" algn="l" rtl="0">
              <a:lnSpc>
                <a:spcPct val="114000"/>
              </a:lnSpc>
              <a:spcBef>
                <a:spcPts val="600"/>
              </a:spcBef>
              <a:spcAft>
                <a:spcPts val="0"/>
              </a:spcAft>
              <a:buNone/>
            </a:pPr>
            <a:endParaRPr sz="2600" b="1" i="1">
              <a:latin typeface="Arial"/>
              <a:ea typeface="Arial"/>
              <a:cs typeface="Arial"/>
              <a:sym typeface="Arial"/>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248" name="Google Shape;248;p33"/>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4"/>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54" name="Google Shape;254;p34"/>
          <p:cNvSpPr txBox="1">
            <a:spLocks noGrp="1"/>
          </p:cNvSpPr>
          <p:nvPr>
            <p:ph type="body" idx="1"/>
          </p:nvPr>
        </p:nvSpPr>
        <p:spPr>
          <a:xfrm>
            <a:off x="553298" y="1196751"/>
            <a:ext cx="8267174" cy="4896545"/>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Assisting with an activity</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The carer offers assistance to each of the residents as needed and carries out hand hygiene after each contact (ensure alcohol gel is close to hand).</a:t>
            </a:r>
            <a:endParaRPr/>
          </a:p>
          <a:p>
            <a:pPr marL="457200" lvl="0" indent="-457200" algn="l" rtl="0">
              <a:lnSpc>
                <a:spcPct val="114000"/>
              </a:lnSpc>
              <a:spcBef>
                <a:spcPts val="0"/>
              </a:spcBef>
              <a:spcAft>
                <a:spcPts val="0"/>
              </a:spcAft>
              <a:buClr>
                <a:schemeClr val="dk1"/>
              </a:buClr>
              <a:buSzPts val="2400"/>
              <a:buFont typeface="Arial"/>
              <a:buChar char="•"/>
            </a:pPr>
            <a:r>
              <a:rPr lang="en-GB" sz="2400">
                <a:latin typeface="Arial"/>
                <a:ea typeface="Arial"/>
                <a:cs typeface="Arial"/>
                <a:sym typeface="Arial"/>
              </a:rPr>
              <a:t>Mrs B cuts her finger with the scissors and it is bleeding quite a lot. </a:t>
            </a:r>
            <a:endParaRPr/>
          </a:p>
          <a:p>
            <a:pPr marL="457200" lvl="0" indent="-457200" algn="l" rtl="0">
              <a:lnSpc>
                <a:spcPct val="114000"/>
              </a:lnSpc>
              <a:spcBef>
                <a:spcPts val="0"/>
              </a:spcBef>
              <a:spcAft>
                <a:spcPts val="0"/>
              </a:spcAft>
              <a:buClr>
                <a:schemeClr val="dk1"/>
              </a:buClr>
              <a:buSzPts val="2400"/>
              <a:buFont typeface="Arial"/>
              <a:buChar char="•"/>
            </a:pPr>
            <a:r>
              <a:rPr lang="en-GB" sz="2400">
                <a:latin typeface="Arial"/>
                <a:ea typeface="Arial"/>
                <a:cs typeface="Arial"/>
                <a:sym typeface="Arial"/>
              </a:rPr>
              <a:t>The carer dons an apron and gloves to deal with the injury, applies a dressing and settles Mrs B</a:t>
            </a:r>
            <a:r>
              <a:rPr lang="en-GB" sz="2600"/>
              <a:t>.</a:t>
            </a: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255" name="Google Shape;255;p34"/>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5"/>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61" name="Google Shape;261;p35"/>
          <p:cNvSpPr txBox="1">
            <a:spLocks noGrp="1"/>
          </p:cNvSpPr>
          <p:nvPr>
            <p:ph type="body" idx="1"/>
          </p:nvPr>
        </p:nvSpPr>
        <p:spPr>
          <a:xfrm>
            <a:off x="553298" y="1196751"/>
            <a:ext cx="8267174" cy="4464497"/>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Assisting with an activity</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The carer goes to the designated area for doffing to remove their gloves and apron. Disposes of them in the offensive waste stream. The mask can remain on as there is no contamination to the outside of the mask. </a:t>
            </a:r>
            <a:endParaRPr/>
          </a:p>
          <a:p>
            <a:pPr marL="457200" lvl="0" indent="-45720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The carer  washes their hands and return to assist with the activity. </a:t>
            </a:r>
            <a:endParaRPr/>
          </a:p>
          <a:p>
            <a:pPr marL="0" lvl="0" indent="0" algn="l" rtl="0">
              <a:lnSpc>
                <a:spcPct val="114000"/>
              </a:lnSpc>
              <a:spcBef>
                <a:spcPts val="600"/>
              </a:spcBef>
              <a:spcAft>
                <a:spcPts val="0"/>
              </a:spcAft>
              <a:buNone/>
            </a:pPr>
            <a:endParaRPr sz="2800"/>
          </a:p>
          <a:p>
            <a:pPr marL="0" lvl="0" indent="0" algn="l" rtl="0">
              <a:lnSpc>
                <a:spcPct val="114000"/>
              </a:lnSpc>
              <a:spcBef>
                <a:spcPts val="600"/>
              </a:spcBef>
              <a:spcAft>
                <a:spcPts val="0"/>
              </a:spcAft>
              <a:buNone/>
            </a:pPr>
            <a:endParaRPr sz="2600">
              <a:latin typeface="Arial"/>
              <a:ea typeface="Arial"/>
              <a:cs typeface="Arial"/>
              <a:sym typeface="Arial"/>
            </a:endParaRPr>
          </a:p>
          <a:p>
            <a:pPr marL="0" lvl="0" indent="0" algn="l" rtl="0">
              <a:lnSpc>
                <a:spcPct val="114000"/>
              </a:lnSpc>
              <a:spcBef>
                <a:spcPts val="24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600" b="1">
              <a:latin typeface="Arial"/>
              <a:ea typeface="Arial"/>
              <a:cs typeface="Arial"/>
              <a:sym typeface="Arial"/>
            </a:endParaRPr>
          </a:p>
          <a:p>
            <a:pPr marL="0" lvl="0" indent="0" algn="l" rtl="0">
              <a:lnSpc>
                <a:spcPct val="114000"/>
              </a:lnSpc>
              <a:spcBef>
                <a:spcPts val="600"/>
              </a:spcBef>
              <a:spcAft>
                <a:spcPts val="0"/>
              </a:spcAft>
              <a:buNone/>
            </a:pPr>
            <a:endParaRPr sz="2600" b="1" i="1">
              <a:latin typeface="Arial"/>
              <a:ea typeface="Arial"/>
              <a:cs typeface="Arial"/>
              <a:sym typeface="Arial"/>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endParaRPr sz="2400" i="1"/>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Lesley Smith, Infection Prevention and Control Lead, PHE </a:t>
            </a:r>
            <a:endParaRPr/>
          </a:p>
          <a:p>
            <a:pPr marL="0" lvl="0" indent="0" algn="l" rtl="0">
              <a:lnSpc>
                <a:spcPct val="114000"/>
              </a:lnSpc>
              <a:spcBef>
                <a:spcPts val="600"/>
              </a:spcBef>
              <a:spcAft>
                <a:spcPts val="0"/>
              </a:spcAft>
              <a:buNone/>
            </a:pPr>
            <a:endParaRPr sz="2400" i="1"/>
          </a:p>
        </p:txBody>
      </p:sp>
      <p:sp>
        <p:nvSpPr>
          <p:cNvPr id="262" name="Google Shape;262;p35"/>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6"/>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68" name="Google Shape;268;p36"/>
          <p:cNvSpPr txBox="1">
            <a:spLocks noGrp="1"/>
          </p:cNvSpPr>
          <p:nvPr>
            <p:ph type="body" idx="1"/>
          </p:nvPr>
        </p:nvSpPr>
        <p:spPr>
          <a:xfrm>
            <a:off x="553298" y="1201312"/>
            <a:ext cx="8483198" cy="3960440"/>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400" b="1">
                <a:latin typeface="Arial"/>
                <a:ea typeface="Arial"/>
                <a:cs typeface="Arial"/>
                <a:sym typeface="Arial"/>
              </a:rPr>
              <a:t>Not all bed-based care is older persons specific</a:t>
            </a:r>
            <a:endParaRPr/>
          </a:p>
          <a:p>
            <a:pPr marL="0" lvl="0" indent="0" algn="l" rtl="0">
              <a:lnSpc>
                <a:spcPct val="114000"/>
              </a:lnSpc>
              <a:spcBef>
                <a:spcPts val="600"/>
              </a:spcBef>
              <a:spcAft>
                <a:spcPts val="0"/>
              </a:spcAft>
              <a:buNone/>
            </a:pPr>
            <a:endParaRPr sz="2400"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600"/>
              </a:spcBef>
              <a:spcAft>
                <a:spcPts val="0"/>
              </a:spcAft>
              <a:buNone/>
            </a:pPr>
            <a:endParaRPr b="1" i="1">
              <a:solidFill>
                <a:srgbClr val="3F3F3F"/>
              </a:solidFill>
              <a:latin typeface="Calibri"/>
              <a:ea typeface="Calibri"/>
              <a:cs typeface="Calibri"/>
              <a:sym typeface="Calibri"/>
            </a:endParaRPr>
          </a:p>
          <a:p>
            <a:pPr marL="0" lvl="0" indent="0" algn="l" rtl="0">
              <a:lnSpc>
                <a:spcPct val="114000"/>
              </a:lnSpc>
              <a:spcBef>
                <a:spcPts val="0"/>
              </a:spcBef>
              <a:spcAft>
                <a:spcPts val="0"/>
              </a:spcAft>
              <a:buNone/>
            </a:pPr>
            <a:r>
              <a:rPr lang="en-GB" sz="2400" b="1" i="1">
                <a:solidFill>
                  <a:srgbClr val="3F3F3F"/>
                </a:solidFill>
                <a:latin typeface="Calibri"/>
                <a:ea typeface="Calibri"/>
                <a:cs typeface="Calibri"/>
                <a:sym typeface="Calibri"/>
              </a:rPr>
              <a:t>Della Gilby, Chair of Gloucestershire Care Providers and CEO/ Registered Manager of D&amp;L Support Limited</a:t>
            </a:r>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600"/>
              </a:spcBef>
              <a:spcAft>
                <a:spcPts val="0"/>
              </a:spcAft>
              <a:buNone/>
            </a:pPr>
            <a:endParaRPr sz="2400"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269" name="Google Shape;269;p36"/>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7"/>
          <p:cNvSpPr txBox="1">
            <a:spLocks noGrp="1"/>
          </p:cNvSpPr>
          <p:nvPr>
            <p:ph type="body" idx="1"/>
          </p:nvPr>
        </p:nvSpPr>
        <p:spPr>
          <a:xfrm>
            <a:off x="179512" y="332656"/>
            <a:ext cx="8640960" cy="5832052"/>
          </a:xfrm>
          <a:prstGeom prst="rect">
            <a:avLst/>
          </a:prstGeom>
          <a:noFill/>
          <a:ln>
            <a:noFill/>
          </a:ln>
        </p:spPr>
        <p:txBody>
          <a:bodyPr spcFirstLastPara="1" wrap="square" lIns="0" tIns="0" rIns="0" bIns="0" anchor="t" anchorCtr="0">
            <a:noAutofit/>
          </a:bodyPr>
          <a:lstStyle/>
          <a:p>
            <a:pPr marL="0" lvl="0" indent="0" algn="l" rtl="0">
              <a:lnSpc>
                <a:spcPct val="114000"/>
              </a:lnSpc>
              <a:spcBef>
                <a:spcPts val="0"/>
              </a:spcBef>
              <a:spcAft>
                <a:spcPts val="0"/>
              </a:spcAft>
              <a:buNone/>
            </a:pPr>
            <a:r>
              <a:rPr lang="en-GB" sz="2100" b="1">
                <a:latin typeface="Calibri"/>
                <a:ea typeface="Calibri"/>
                <a:cs typeface="Calibri"/>
                <a:sym typeface="Calibri"/>
              </a:rPr>
              <a:t>ENVIRONMENT</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Residential care for individuals with Autism or a learning disability is usually provided in a family-sized property</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Size impacts upon the ability to implement:</a:t>
            </a:r>
            <a:endParaRPr/>
          </a:p>
          <a:p>
            <a:pPr marL="1092200" lvl="1" indent="-742950" algn="l" rtl="0">
              <a:spcBef>
                <a:spcPts val="600"/>
              </a:spcBef>
              <a:spcAft>
                <a:spcPts val="0"/>
              </a:spcAft>
              <a:buClr>
                <a:schemeClr val="dk1"/>
              </a:buClr>
              <a:buSzPts val="2100"/>
              <a:buFont typeface="Noto Sans Symbols"/>
              <a:buChar char="✔"/>
            </a:pPr>
            <a:r>
              <a:rPr lang="en-GB" sz="2100">
                <a:latin typeface="Calibri"/>
                <a:ea typeface="Calibri"/>
                <a:cs typeface="Calibri"/>
                <a:sym typeface="Calibri"/>
              </a:rPr>
              <a:t>social distancing</a:t>
            </a:r>
            <a:endParaRPr/>
          </a:p>
          <a:p>
            <a:pPr marL="1092200" lvl="1" indent="-742950" algn="l" rtl="0">
              <a:spcBef>
                <a:spcPts val="600"/>
              </a:spcBef>
              <a:spcAft>
                <a:spcPts val="0"/>
              </a:spcAft>
              <a:buClr>
                <a:schemeClr val="dk1"/>
              </a:buClr>
              <a:buSzPts val="2100"/>
              <a:buFont typeface="Noto Sans Symbols"/>
              <a:buChar char="✔"/>
            </a:pPr>
            <a:r>
              <a:rPr lang="en-GB" sz="2100">
                <a:latin typeface="Calibri"/>
                <a:ea typeface="Calibri"/>
                <a:cs typeface="Calibri"/>
                <a:sym typeface="Calibri"/>
              </a:rPr>
              <a:t>best practice donning and doffing </a:t>
            </a:r>
            <a:endParaRPr/>
          </a:p>
          <a:p>
            <a:pPr marL="1092200" lvl="1" indent="-742950" algn="l" rtl="0">
              <a:spcBef>
                <a:spcPts val="600"/>
              </a:spcBef>
              <a:spcAft>
                <a:spcPts val="0"/>
              </a:spcAft>
              <a:buClr>
                <a:schemeClr val="dk1"/>
              </a:buClr>
              <a:buSzPts val="2100"/>
              <a:buFont typeface="Noto Sans Symbols"/>
              <a:buChar char="✔"/>
            </a:pPr>
            <a:r>
              <a:rPr lang="en-GB" sz="2100">
                <a:latin typeface="Calibri"/>
                <a:ea typeface="Calibri"/>
                <a:cs typeface="Calibri"/>
                <a:sym typeface="Calibri"/>
              </a:rPr>
              <a:t>managing the expectations of the individuals whom we support</a:t>
            </a:r>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endParaRPr sz="2000" b="1">
              <a:latin typeface="Calibri"/>
              <a:ea typeface="Calibri"/>
              <a:cs typeface="Calibri"/>
              <a:sym typeface="Calibri"/>
            </a:endParaRPr>
          </a:p>
          <a:p>
            <a:pPr marL="0" lvl="0" indent="0" algn="l" rtl="0">
              <a:lnSpc>
                <a:spcPct val="114000"/>
              </a:lnSpc>
              <a:spcBef>
                <a:spcPts val="600"/>
              </a:spcBef>
              <a:spcAft>
                <a:spcPts val="0"/>
              </a:spcAft>
              <a:buNone/>
            </a:pPr>
            <a:r>
              <a:rPr lang="en-GB" sz="2100" b="1">
                <a:latin typeface="Calibri"/>
                <a:ea typeface="Calibri"/>
                <a:cs typeface="Calibri"/>
                <a:sym typeface="Calibri"/>
              </a:rPr>
              <a:t>GUIDANCE</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Ambiguity </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Quantity </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Timing </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Conflicting/ variations</a:t>
            </a:r>
            <a:endParaRPr/>
          </a:p>
          <a:p>
            <a:pPr marL="342900" lvl="0" indent="-209550" algn="l" rtl="0">
              <a:lnSpc>
                <a:spcPct val="114000"/>
              </a:lnSpc>
              <a:spcBef>
                <a:spcPts val="0"/>
              </a:spcBef>
              <a:spcAft>
                <a:spcPts val="0"/>
              </a:spcAft>
              <a:buClr>
                <a:schemeClr val="dk1"/>
              </a:buClr>
              <a:buSzPts val="2100"/>
              <a:buFont typeface="Arial"/>
              <a:buNone/>
            </a:pPr>
            <a:endParaRPr sz="2100" b="1">
              <a:latin typeface="Calibri"/>
              <a:ea typeface="Calibri"/>
              <a:cs typeface="Calibri"/>
              <a:sym typeface="Calibri"/>
            </a:endParaRPr>
          </a:p>
          <a:p>
            <a:pPr marL="0" lvl="0" indent="0" algn="l" rtl="0">
              <a:lnSpc>
                <a:spcPct val="114000"/>
              </a:lnSpc>
              <a:spcBef>
                <a:spcPts val="0"/>
              </a:spcBef>
              <a:spcAft>
                <a:spcPts val="0"/>
              </a:spcAft>
              <a:buNone/>
            </a:pPr>
            <a:r>
              <a:rPr lang="en-GB" sz="2100" b="1">
                <a:latin typeface="Calibri"/>
                <a:ea typeface="Calibri"/>
                <a:cs typeface="Calibri"/>
                <a:sym typeface="Calibri"/>
              </a:rPr>
              <a:t>TRAINING</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Trip to the fire station</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Managers Network </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Innovative adaptation</a:t>
            </a:r>
            <a:endParaRPr/>
          </a:p>
          <a:p>
            <a:pPr marL="342900" lvl="0" indent="-209550" algn="l" rtl="0">
              <a:lnSpc>
                <a:spcPct val="114000"/>
              </a:lnSpc>
              <a:spcBef>
                <a:spcPts val="0"/>
              </a:spcBef>
              <a:spcAft>
                <a:spcPts val="0"/>
              </a:spcAft>
              <a:buClr>
                <a:schemeClr val="dk1"/>
              </a:buClr>
              <a:buSzPts val="2100"/>
              <a:buFont typeface="Arial"/>
              <a:buNone/>
            </a:pPr>
            <a:endParaRPr sz="2100">
              <a:latin typeface="Calibri"/>
              <a:ea typeface="Calibri"/>
              <a:cs typeface="Calibri"/>
              <a:sym typeface="Calibri"/>
            </a:endParaRPr>
          </a:p>
          <a:p>
            <a:pPr marL="0" lvl="0" indent="0" algn="l" rtl="0">
              <a:lnSpc>
                <a:spcPct val="114000"/>
              </a:lnSpc>
              <a:spcBef>
                <a:spcPts val="600"/>
              </a:spcBef>
              <a:spcAft>
                <a:spcPts val="0"/>
              </a:spcAft>
              <a:buNone/>
            </a:pPr>
            <a:r>
              <a:rPr lang="en-GB" sz="2100" b="1">
                <a:latin typeface="Calibri"/>
                <a:ea typeface="Calibri"/>
                <a:cs typeface="Calibri"/>
                <a:sym typeface="Calibri"/>
              </a:rPr>
              <a:t>LESSONS LEARNED</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Appreciation of sector differences</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More accessible information</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PPE Portal and LRF availability</a:t>
            </a:r>
            <a:endParaRPr/>
          </a:p>
          <a:p>
            <a:pPr marL="342900" lvl="0" indent="-342900" algn="l" rtl="0">
              <a:lnSpc>
                <a:spcPct val="114000"/>
              </a:lnSpc>
              <a:spcBef>
                <a:spcPts val="0"/>
              </a:spcBef>
              <a:spcAft>
                <a:spcPts val="0"/>
              </a:spcAft>
              <a:buClr>
                <a:schemeClr val="dk1"/>
              </a:buClr>
              <a:buSzPts val="2100"/>
              <a:buFont typeface="Arial"/>
              <a:buChar char="•"/>
            </a:pPr>
            <a:r>
              <a:rPr lang="en-GB" sz="2100">
                <a:latin typeface="Calibri"/>
                <a:ea typeface="Calibri"/>
                <a:cs typeface="Calibri"/>
                <a:sym typeface="Calibri"/>
              </a:rPr>
              <a:t>Training resources more useful </a:t>
            </a:r>
            <a:endParaRPr/>
          </a:p>
          <a:p>
            <a:pPr marL="342900" lvl="0" indent="-209550" algn="l" rtl="0">
              <a:lnSpc>
                <a:spcPct val="114000"/>
              </a:lnSpc>
              <a:spcBef>
                <a:spcPts val="0"/>
              </a:spcBef>
              <a:spcAft>
                <a:spcPts val="0"/>
              </a:spcAft>
              <a:buClr>
                <a:schemeClr val="dk1"/>
              </a:buClr>
              <a:buSzPts val="2100"/>
              <a:buFont typeface="Arial"/>
              <a:buNone/>
            </a:pPr>
            <a:endParaRPr sz="2100">
              <a:latin typeface="Calibri"/>
              <a:ea typeface="Calibri"/>
              <a:cs typeface="Calibri"/>
              <a:sym typeface="Calibri"/>
            </a:endParaRPr>
          </a:p>
          <a:p>
            <a:pPr marL="342900" lvl="0" indent="-190500" algn="l" rtl="0">
              <a:lnSpc>
                <a:spcPct val="114000"/>
              </a:lnSpc>
              <a:spcBef>
                <a:spcPts val="0"/>
              </a:spcBef>
              <a:spcAft>
                <a:spcPts val="0"/>
              </a:spcAft>
              <a:buClr>
                <a:schemeClr val="dk1"/>
              </a:buClr>
              <a:buSzPts val="2400"/>
              <a:buFont typeface="Arial"/>
              <a:buNone/>
            </a:pPr>
            <a:endParaRPr sz="2400" b="1">
              <a:latin typeface="Calibri"/>
              <a:ea typeface="Calibri"/>
              <a:cs typeface="Calibri"/>
              <a:sym typeface="Calibri"/>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600"/>
              </a:spcBef>
              <a:spcAft>
                <a:spcPts val="0"/>
              </a:spcAft>
              <a:buNone/>
            </a:pPr>
            <a:endParaRPr sz="2400"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275" name="Google Shape;275;p37"/>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8"/>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81" name="Google Shape;281;p38"/>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2400" b="1">
                <a:latin typeface="Arial"/>
                <a:ea typeface="Arial"/>
                <a:cs typeface="Arial"/>
                <a:sym typeface="Arial"/>
              </a:rPr>
              <a:t>Residents having a boogie sitting down or standing up</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Sitting better than standing - </a:t>
            </a:r>
            <a:r>
              <a:rPr lang="en-GB" sz="2400" i="1">
                <a:latin typeface="Arial"/>
                <a:ea typeface="Arial"/>
                <a:cs typeface="Arial"/>
                <a:sym typeface="Arial"/>
              </a:rPr>
              <a:t>2 metres between residents.</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If dancing with residents - </a:t>
            </a:r>
            <a:r>
              <a:rPr lang="en-GB" sz="2400" i="1">
                <a:latin typeface="Arial"/>
                <a:ea typeface="Arial"/>
                <a:cs typeface="Arial"/>
                <a:sym typeface="Arial"/>
              </a:rPr>
              <a:t>apron and mask would need to be worn, visor if singing or resident coughs.</a:t>
            </a:r>
            <a:endParaRPr/>
          </a:p>
          <a:p>
            <a:pPr marL="285750" lvl="0" indent="-285750" algn="l" rtl="0">
              <a:lnSpc>
                <a:spcPct val="114000"/>
              </a:lnSpc>
              <a:spcBef>
                <a:spcPts val="600"/>
              </a:spcBef>
              <a:spcAft>
                <a:spcPts val="0"/>
              </a:spcAft>
              <a:buClr>
                <a:schemeClr val="dk1"/>
              </a:buClr>
              <a:buSzPts val="2400"/>
              <a:buFont typeface="Arial"/>
              <a:buChar char="•"/>
            </a:pPr>
            <a:r>
              <a:rPr lang="en-GB" sz="2400">
                <a:latin typeface="Arial"/>
                <a:ea typeface="Arial"/>
                <a:cs typeface="Arial"/>
                <a:sym typeface="Arial"/>
              </a:rPr>
              <a:t>Apron changed and hands washed or gelled between residents if dancing with each resident.</a:t>
            </a:r>
            <a:endParaRPr/>
          </a:p>
          <a:p>
            <a:pPr marL="4763" lvl="0" indent="-4763" algn="l" rtl="0">
              <a:lnSpc>
                <a:spcPct val="114000"/>
              </a:lnSpc>
              <a:spcBef>
                <a:spcPts val="60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24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600"/>
              </a:spcBef>
              <a:spcAft>
                <a:spcPts val="0"/>
              </a:spcAft>
              <a:buNone/>
            </a:pPr>
            <a:endParaRPr sz="2400"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282" name="Google Shape;282;p38"/>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9"/>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88" name="Google Shape;288;p39"/>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2400" b="1">
                <a:latin typeface="Arial"/>
                <a:ea typeface="Arial"/>
                <a:cs typeface="Arial"/>
                <a:sym typeface="Arial"/>
              </a:rPr>
              <a:t>Residents having a boogie sitting down or standing up</a:t>
            </a:r>
            <a:endParaRPr/>
          </a:p>
          <a:p>
            <a:pPr marL="0" lvl="0" indent="0" algn="l" rtl="0">
              <a:lnSpc>
                <a:spcPct val="114000"/>
              </a:lnSpc>
              <a:spcBef>
                <a:spcPts val="600"/>
              </a:spcBef>
              <a:spcAft>
                <a:spcPts val="0"/>
              </a:spcAft>
              <a:buNone/>
            </a:pPr>
            <a:r>
              <a:rPr lang="en-GB" sz="2400" b="1">
                <a:latin typeface="Arial"/>
                <a:ea typeface="Arial"/>
                <a:cs typeface="Arial"/>
                <a:sym typeface="Arial"/>
              </a:rPr>
              <a:t>if </a:t>
            </a:r>
            <a:r>
              <a:rPr lang="en-GB" sz="2400" b="1" i="1" u="sng">
                <a:latin typeface="Arial"/>
                <a:ea typeface="Arial"/>
                <a:cs typeface="Arial"/>
                <a:sym typeface="Arial"/>
              </a:rPr>
              <a:t>singing</a:t>
            </a:r>
            <a:r>
              <a:rPr lang="en-GB" sz="2400" b="1">
                <a:latin typeface="Arial"/>
                <a:ea typeface="Arial"/>
                <a:cs typeface="Arial"/>
                <a:sym typeface="Arial"/>
              </a:rPr>
              <a:t> is likely:</a:t>
            </a:r>
            <a:endParaRPr/>
          </a:p>
          <a:p>
            <a:pPr marL="342900" lvl="0" indent="-342900" algn="l" rtl="0">
              <a:lnSpc>
                <a:spcPct val="114000"/>
              </a:lnSpc>
              <a:spcBef>
                <a:spcPts val="0"/>
              </a:spcBef>
              <a:spcAft>
                <a:spcPts val="0"/>
              </a:spcAft>
              <a:buClr>
                <a:schemeClr val="dk1"/>
              </a:buClr>
              <a:buSzPts val="2400"/>
              <a:buFont typeface="Arial"/>
              <a:buChar char="•"/>
            </a:pPr>
            <a:r>
              <a:rPr lang="en-GB" sz="2400">
                <a:latin typeface="Arial"/>
                <a:ea typeface="Arial"/>
                <a:cs typeface="Arial"/>
                <a:sym typeface="Arial"/>
              </a:rPr>
              <a:t>Known risk from singing but therapeutic element recognised </a:t>
            </a:r>
            <a:endParaRPr/>
          </a:p>
          <a:p>
            <a:pPr marL="692150" lvl="1" indent="-342900" algn="l" rtl="0">
              <a:spcBef>
                <a:spcPts val="600"/>
              </a:spcBef>
              <a:spcAft>
                <a:spcPts val="0"/>
              </a:spcAft>
              <a:buClr>
                <a:schemeClr val="dk1"/>
              </a:buClr>
              <a:buSzPts val="2400"/>
              <a:buFont typeface="Noto Sans Symbols"/>
              <a:buChar char="⮚"/>
            </a:pPr>
            <a:r>
              <a:rPr lang="en-GB" sz="2400" i="1">
                <a:latin typeface="Arial"/>
                <a:ea typeface="Arial"/>
                <a:cs typeface="Arial"/>
                <a:sym typeface="Arial"/>
              </a:rPr>
              <a:t>Residents spaced 2 metres apart in all directions </a:t>
            </a:r>
            <a:r>
              <a:rPr lang="en-GB" sz="2400" i="1" u="sng">
                <a:latin typeface="Arial"/>
                <a:ea typeface="Arial"/>
                <a:cs typeface="Arial"/>
                <a:sym typeface="Arial"/>
              </a:rPr>
              <a:t>but</a:t>
            </a:r>
            <a:endParaRPr/>
          </a:p>
          <a:p>
            <a:pPr marL="692150" lvl="1" indent="-342900" algn="l" rtl="0">
              <a:spcBef>
                <a:spcPts val="600"/>
              </a:spcBef>
              <a:spcAft>
                <a:spcPts val="0"/>
              </a:spcAft>
              <a:buClr>
                <a:schemeClr val="dk1"/>
              </a:buClr>
              <a:buSzPts val="2400"/>
              <a:buFont typeface="Noto Sans Symbols"/>
              <a:buChar char="⮚"/>
            </a:pPr>
            <a:r>
              <a:rPr lang="en-GB" sz="2400" i="1">
                <a:latin typeface="Arial"/>
                <a:ea typeface="Arial"/>
                <a:cs typeface="Arial"/>
                <a:sym typeface="Arial"/>
              </a:rPr>
              <a:t>Preferable that singing takes place only in larger well-ventilated spaces, or outdoors. </a:t>
            </a:r>
            <a:endParaRPr/>
          </a:p>
          <a:p>
            <a:pPr marL="692150" lvl="1" indent="-342900" algn="l" rtl="0">
              <a:spcBef>
                <a:spcPts val="600"/>
              </a:spcBef>
              <a:spcAft>
                <a:spcPts val="0"/>
              </a:spcAft>
              <a:buClr>
                <a:schemeClr val="dk1"/>
              </a:buClr>
              <a:buSzPts val="2400"/>
              <a:buFont typeface="Noto Sans Symbols"/>
              <a:buChar char="⮚"/>
            </a:pPr>
            <a:r>
              <a:rPr lang="en-GB" sz="2400" i="1">
                <a:latin typeface="Arial"/>
                <a:ea typeface="Arial"/>
                <a:cs typeface="Arial"/>
                <a:sym typeface="Arial"/>
              </a:rPr>
              <a:t>Microphone - handing a microphone around is </a:t>
            </a:r>
            <a:r>
              <a:rPr lang="en-GB" sz="2400" i="1" u="sng">
                <a:latin typeface="Arial"/>
                <a:ea typeface="Arial"/>
                <a:cs typeface="Arial"/>
                <a:sym typeface="Arial"/>
              </a:rPr>
              <a:t>not</a:t>
            </a:r>
            <a:r>
              <a:rPr lang="en-GB" sz="2400" i="1">
                <a:latin typeface="Arial"/>
                <a:ea typeface="Arial"/>
                <a:cs typeface="Arial"/>
                <a:sym typeface="Arial"/>
              </a:rPr>
              <a:t> recommended</a:t>
            </a:r>
            <a:r>
              <a:rPr lang="en-GB" sz="2400">
                <a:latin typeface="Arial"/>
                <a:ea typeface="Arial"/>
                <a:cs typeface="Arial"/>
                <a:sym typeface="Arial"/>
              </a:rPr>
              <a:t>.</a:t>
            </a:r>
            <a:endParaRPr/>
          </a:p>
          <a:p>
            <a:pPr marL="692150" lvl="1" indent="-190500" algn="l" rtl="0">
              <a:spcBef>
                <a:spcPts val="600"/>
              </a:spcBef>
              <a:spcAft>
                <a:spcPts val="0"/>
              </a:spcAft>
              <a:buClr>
                <a:schemeClr val="dk1"/>
              </a:buClr>
              <a:buSzPts val="2400"/>
              <a:buFont typeface="Noto Sans Symbols"/>
              <a:buNone/>
            </a:pPr>
            <a:endParaRPr sz="2400" i="1">
              <a:latin typeface="Calibri"/>
              <a:ea typeface="Calibri"/>
              <a:cs typeface="Calibri"/>
              <a:sym typeface="Calibri"/>
            </a:endParaRPr>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285750" lvl="0" indent="-133350" algn="l" rtl="0">
              <a:lnSpc>
                <a:spcPct val="114000"/>
              </a:lnSpc>
              <a:spcBef>
                <a:spcPts val="0"/>
              </a:spcBef>
              <a:spcAft>
                <a:spcPts val="0"/>
              </a:spcAft>
              <a:buClr>
                <a:schemeClr val="dk1"/>
              </a:buClr>
              <a:buSzPts val="2400"/>
              <a:buFont typeface="Arial"/>
              <a:buNone/>
            </a:pPr>
            <a:endParaRPr sz="2400"/>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600"/>
              </a:spcBef>
              <a:spcAft>
                <a:spcPts val="0"/>
              </a:spcAft>
              <a:buNone/>
            </a:pPr>
            <a:endParaRPr sz="2400"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289" name="Google Shape;289;p39"/>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0"/>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What to do if…</a:t>
            </a:r>
            <a:endParaRPr b="1" i="1">
              <a:latin typeface="Arial"/>
              <a:ea typeface="Arial"/>
              <a:cs typeface="Arial"/>
              <a:sym typeface="Arial"/>
            </a:endParaRPr>
          </a:p>
        </p:txBody>
      </p:sp>
      <p:sp>
        <p:nvSpPr>
          <p:cNvPr id="295" name="Google Shape;295;p40"/>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r>
              <a:rPr lang="en-GB" sz="2400" b="1">
                <a:latin typeface="Arial"/>
                <a:ea typeface="Arial"/>
                <a:cs typeface="Arial"/>
                <a:sym typeface="Arial"/>
              </a:rPr>
              <a:t>Residents having a boogie sitting down or standing up</a:t>
            </a:r>
            <a:endParaRPr/>
          </a:p>
          <a:p>
            <a:pPr marL="0" lvl="0" indent="0" algn="l" rtl="0">
              <a:lnSpc>
                <a:spcPct val="114000"/>
              </a:lnSpc>
              <a:spcBef>
                <a:spcPts val="600"/>
              </a:spcBef>
              <a:spcAft>
                <a:spcPts val="0"/>
              </a:spcAft>
              <a:buNone/>
            </a:pPr>
            <a:r>
              <a:rPr lang="en-GB" sz="2400" b="1">
                <a:latin typeface="Arial"/>
                <a:ea typeface="Arial"/>
                <a:cs typeface="Arial"/>
                <a:sym typeface="Arial"/>
              </a:rPr>
              <a:t>if </a:t>
            </a:r>
            <a:r>
              <a:rPr lang="en-GB" sz="2400" b="1" i="1" u="sng">
                <a:latin typeface="Arial"/>
                <a:ea typeface="Arial"/>
                <a:cs typeface="Arial"/>
                <a:sym typeface="Arial"/>
              </a:rPr>
              <a:t>singing</a:t>
            </a:r>
            <a:r>
              <a:rPr lang="en-GB" sz="2400" b="1">
                <a:latin typeface="Arial"/>
                <a:ea typeface="Arial"/>
                <a:cs typeface="Arial"/>
                <a:sym typeface="Arial"/>
              </a:rPr>
              <a:t> is likely:</a:t>
            </a:r>
            <a:endParaRPr/>
          </a:p>
          <a:p>
            <a:pPr marL="342900" lvl="0" indent="-342900" algn="l" rtl="0">
              <a:lnSpc>
                <a:spcPct val="114000"/>
              </a:lnSpc>
              <a:spcBef>
                <a:spcPts val="0"/>
              </a:spcBef>
              <a:spcAft>
                <a:spcPts val="0"/>
              </a:spcAft>
              <a:buClr>
                <a:schemeClr val="dk1"/>
              </a:buClr>
              <a:buSzPts val="2400"/>
              <a:buFont typeface="Arial"/>
              <a:buChar char="•"/>
            </a:pPr>
            <a:r>
              <a:rPr lang="en-GB" sz="2400" b="1">
                <a:latin typeface="Arial"/>
                <a:ea typeface="Arial"/>
                <a:cs typeface="Arial"/>
                <a:sym typeface="Arial"/>
              </a:rPr>
              <a:t>Hygiene afterwards </a:t>
            </a:r>
            <a:endParaRPr/>
          </a:p>
          <a:p>
            <a:pPr marL="692150" lvl="1" indent="-342900" algn="l" rtl="0">
              <a:spcBef>
                <a:spcPts val="600"/>
              </a:spcBef>
              <a:spcAft>
                <a:spcPts val="0"/>
              </a:spcAft>
              <a:buClr>
                <a:schemeClr val="dk1"/>
              </a:buClr>
              <a:buSzPts val="2400"/>
              <a:buFont typeface="Noto Sans Symbols"/>
              <a:buChar char="⮚"/>
            </a:pPr>
            <a:r>
              <a:rPr lang="en-GB" sz="2400">
                <a:latin typeface="Arial"/>
                <a:ea typeface="Arial"/>
                <a:cs typeface="Arial"/>
                <a:sym typeface="Arial"/>
              </a:rPr>
              <a:t>Residents should be supported in washing their hands thoroughly.</a:t>
            </a:r>
            <a:endParaRPr/>
          </a:p>
          <a:p>
            <a:pPr marL="692150" lvl="1" indent="-342900" algn="l" rtl="0">
              <a:spcBef>
                <a:spcPts val="600"/>
              </a:spcBef>
              <a:spcAft>
                <a:spcPts val="0"/>
              </a:spcAft>
              <a:buClr>
                <a:schemeClr val="dk1"/>
              </a:buClr>
              <a:buSzPts val="2400"/>
              <a:buFont typeface="Noto Sans Symbols"/>
              <a:buChar char="⮚"/>
            </a:pPr>
            <a:r>
              <a:rPr lang="en-GB" sz="2400">
                <a:latin typeface="Arial"/>
                <a:ea typeface="Arial"/>
                <a:cs typeface="Arial"/>
                <a:sym typeface="Arial"/>
              </a:rPr>
              <a:t>If indoors, all surfaces should be cleaned and disinfected afterwards.</a:t>
            </a:r>
            <a:endParaRPr/>
          </a:p>
          <a:p>
            <a:pPr marL="692150" lvl="1" indent="-190500" algn="l" rtl="0">
              <a:spcBef>
                <a:spcPts val="600"/>
              </a:spcBef>
              <a:spcAft>
                <a:spcPts val="0"/>
              </a:spcAft>
              <a:buClr>
                <a:schemeClr val="dk1"/>
              </a:buClr>
              <a:buSzPts val="2400"/>
              <a:buFont typeface="Noto Sans Symbols"/>
              <a:buNone/>
            </a:pPr>
            <a:endParaRPr sz="2400" i="1">
              <a:latin typeface="Calibri"/>
              <a:ea typeface="Calibri"/>
              <a:cs typeface="Calibri"/>
              <a:sym typeface="Calibri"/>
            </a:endParaRPr>
          </a:p>
          <a:p>
            <a:pPr marL="692150" lvl="1" indent="-190500" algn="l" rtl="0">
              <a:spcBef>
                <a:spcPts val="600"/>
              </a:spcBef>
              <a:spcAft>
                <a:spcPts val="0"/>
              </a:spcAft>
              <a:buClr>
                <a:schemeClr val="dk1"/>
              </a:buClr>
              <a:buSzPts val="2400"/>
              <a:buFont typeface="Noto Sans Symbols"/>
              <a:buNone/>
            </a:pPr>
            <a:endParaRPr sz="2400" i="1">
              <a:latin typeface="Calibri"/>
              <a:ea typeface="Calibri"/>
              <a:cs typeface="Calibri"/>
              <a:sym typeface="Calibri"/>
            </a:endParaRPr>
          </a:p>
          <a:p>
            <a:pPr marL="692150" lvl="1" indent="-190500" algn="l" rtl="0">
              <a:spcBef>
                <a:spcPts val="600"/>
              </a:spcBef>
              <a:spcAft>
                <a:spcPts val="0"/>
              </a:spcAft>
              <a:buClr>
                <a:schemeClr val="dk1"/>
              </a:buClr>
              <a:buSzPts val="2400"/>
              <a:buFont typeface="Noto Sans Symbols"/>
              <a:buNone/>
            </a:pPr>
            <a:endParaRPr sz="2400" i="1">
              <a:latin typeface="Calibri"/>
              <a:ea typeface="Calibri"/>
              <a:cs typeface="Calibri"/>
              <a:sym typeface="Calibri"/>
            </a:endParaRPr>
          </a:p>
          <a:p>
            <a:pPr marL="0" lvl="0" indent="0"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0" lvl="0" indent="0" algn="l" rtl="0">
              <a:lnSpc>
                <a:spcPct val="114000"/>
              </a:lnSpc>
              <a:spcBef>
                <a:spcPts val="0"/>
              </a:spcBef>
              <a:spcAft>
                <a:spcPts val="0"/>
              </a:spcAft>
              <a:buNone/>
            </a:pPr>
            <a:endParaRPr sz="2400"/>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0"/>
              </a:spcBef>
              <a:spcAft>
                <a:spcPts val="0"/>
              </a:spcAft>
              <a:buNone/>
            </a:pPr>
            <a:endParaRPr sz="2400" b="1" i="1">
              <a:latin typeface="Arial"/>
              <a:ea typeface="Arial"/>
              <a:cs typeface="Arial"/>
              <a:sym typeface="Arial"/>
            </a:endParaRPr>
          </a:p>
          <a:p>
            <a:pPr marL="4763" lvl="0" indent="-4763" algn="l" rtl="0">
              <a:lnSpc>
                <a:spcPct val="114000"/>
              </a:lnSpc>
              <a:spcBef>
                <a:spcPts val="600"/>
              </a:spcBef>
              <a:spcAft>
                <a:spcPts val="0"/>
              </a:spcAft>
              <a:buNone/>
            </a:pPr>
            <a:r>
              <a:rPr lang="en-GB" sz="2400" b="1" i="1">
                <a:solidFill>
                  <a:srgbClr val="3F3F3F"/>
                </a:solidFill>
                <a:latin typeface="Calibri"/>
                <a:ea typeface="Calibri"/>
                <a:cs typeface="Calibri"/>
                <a:sym typeface="Calibri"/>
              </a:rPr>
              <a:t>Liz Stokle, Consultant Nurse Health Protection &amp; IPC, PHE</a:t>
            </a:r>
            <a:endParaRPr/>
          </a:p>
          <a:p>
            <a:pPr marL="4763" lvl="0" indent="-4763" algn="l" rtl="0">
              <a:lnSpc>
                <a:spcPct val="114000"/>
              </a:lnSpc>
              <a:spcBef>
                <a:spcPts val="600"/>
              </a:spcBef>
              <a:spcAft>
                <a:spcPts val="0"/>
              </a:spcAft>
              <a:buNone/>
            </a:pPr>
            <a:endParaRPr sz="2400" b="1" i="1">
              <a:latin typeface="Calibri"/>
              <a:ea typeface="Calibri"/>
              <a:cs typeface="Calibri"/>
              <a:sym typeface="Calibri"/>
            </a:endParaRPr>
          </a:p>
          <a:p>
            <a:pPr marL="4763" lvl="0" indent="-4763" algn="l" rtl="0">
              <a:lnSpc>
                <a:spcPct val="114000"/>
              </a:lnSpc>
              <a:spcBef>
                <a:spcPts val="600"/>
              </a:spcBef>
              <a:spcAft>
                <a:spcPts val="0"/>
              </a:spcAft>
              <a:buNone/>
            </a:pPr>
            <a:endParaRPr sz="2400" i="1">
              <a:latin typeface="Calibri"/>
              <a:ea typeface="Calibri"/>
              <a:cs typeface="Calibri"/>
              <a:sym typeface="Calibri"/>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296" name="Google Shape;296;p40"/>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graphicFrame>
        <p:nvGraphicFramePr>
          <p:cNvPr id="301" name="Google Shape;301;p41"/>
          <p:cNvGraphicFramePr/>
          <p:nvPr/>
        </p:nvGraphicFramePr>
        <p:xfrm>
          <a:off x="0" y="-1"/>
          <a:ext cx="3000000" cy="3000000"/>
        </p:xfrm>
        <a:graphic>
          <a:graphicData uri="http://schemas.openxmlformats.org/drawingml/2006/table">
            <a:tbl>
              <a:tblPr firstRow="1" bandRow="1">
                <a:noFill/>
                <a:tableStyleId>{2D4C25A6-2F46-4DE2-BD75-2BE7E6D1AA99}</a:tableStyleId>
              </a:tblPr>
              <a:tblGrid>
                <a:gridCol w="1619925">
                  <a:extLst>
                    <a:ext uri="{9D8B030D-6E8A-4147-A177-3AD203B41FA5}">
                      <a16:colId xmlns:a16="http://schemas.microsoft.com/office/drawing/2014/main" val="20000"/>
                    </a:ext>
                  </a:extLst>
                </a:gridCol>
                <a:gridCol w="7524075">
                  <a:extLst>
                    <a:ext uri="{9D8B030D-6E8A-4147-A177-3AD203B41FA5}">
                      <a16:colId xmlns:a16="http://schemas.microsoft.com/office/drawing/2014/main" val="20001"/>
                    </a:ext>
                  </a:extLst>
                </a:gridCol>
              </a:tblGrid>
              <a:tr h="595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AGENDA</a:t>
                      </a:r>
                      <a:endParaRPr/>
                    </a:p>
                  </a:txBody>
                  <a:tcPr marL="91450" marR="91450" marT="45725" marB="45725"/>
                </a:tc>
                <a:extLst>
                  <a:ext uri="{0D108BD9-81ED-4DB2-BD59-A6C34878D82A}">
                    <a16:rowId xmlns:a16="http://schemas.microsoft.com/office/drawing/2014/main" val="10000"/>
                  </a:ext>
                </a:extLst>
              </a:tr>
              <a:tr h="879050">
                <a:tc>
                  <a:txBody>
                    <a:bodyPr/>
                    <a:lstStyle/>
                    <a:p>
                      <a:pPr marL="0" marR="0" lvl="0" indent="0" algn="l" rtl="0">
                        <a:spcBef>
                          <a:spcPts val="0"/>
                        </a:spcBef>
                        <a:spcAft>
                          <a:spcPts val="0"/>
                        </a:spcAft>
                        <a:buNone/>
                      </a:pPr>
                      <a:r>
                        <a:rPr lang="en-GB" sz="1800"/>
                        <a:t>10.30</a:t>
                      </a:r>
                      <a:endParaRPr/>
                    </a:p>
                  </a:txBody>
                  <a:tcPr marL="91450" marR="91450" marT="45725" marB="45725"/>
                </a:tc>
                <a:tc>
                  <a:txBody>
                    <a:bodyPr/>
                    <a:lstStyle/>
                    <a:p>
                      <a:pPr marL="0" marR="0" lvl="0" indent="0" algn="l" rtl="0">
                        <a:spcBef>
                          <a:spcPts val="0"/>
                        </a:spcBef>
                        <a:spcAft>
                          <a:spcPts val="0"/>
                        </a:spcAft>
                        <a:buNone/>
                      </a:pPr>
                      <a:r>
                        <a:rPr lang="en-GB" sz="1800"/>
                        <a:t>Welcome &amp; Aim of Webinar</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i="1">
                          <a:latin typeface="Calibri"/>
                          <a:ea typeface="Calibri"/>
                          <a:cs typeface="Calibri"/>
                          <a:sym typeface="Calibri"/>
                        </a:rPr>
                        <a:t>Deborah Sturdy, Chief Nurse for Adult Social Care in England </a:t>
                      </a:r>
                      <a:endParaRPr sz="1800"/>
                    </a:p>
                  </a:txBody>
                  <a:tcPr marL="91450" marR="91450" marT="45725" marB="45725"/>
                </a:tc>
                <a:extLst>
                  <a:ext uri="{0D108BD9-81ED-4DB2-BD59-A6C34878D82A}">
                    <a16:rowId xmlns:a16="http://schemas.microsoft.com/office/drawing/2014/main" val="10001"/>
                  </a:ext>
                </a:extLst>
              </a:tr>
              <a:tr h="1406475">
                <a:tc>
                  <a:txBody>
                    <a:bodyPr/>
                    <a:lstStyle/>
                    <a:p>
                      <a:pPr marL="0" marR="0" lvl="0" indent="0" algn="l" rtl="0">
                        <a:spcBef>
                          <a:spcPts val="0"/>
                        </a:spcBef>
                        <a:spcAft>
                          <a:spcPts val="0"/>
                        </a:spcAft>
                        <a:buNone/>
                      </a:pPr>
                      <a:r>
                        <a:rPr lang="en-GB" sz="1800"/>
                        <a:t>10.40</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800"/>
                        <a:buFont typeface="Arial"/>
                        <a:buNone/>
                      </a:pPr>
                      <a:r>
                        <a:rPr lang="en-GB" sz="1800"/>
                        <a:t>What has changed in the May version of the How to Work Safely in Care Homes guidance</a:t>
                      </a:r>
                      <a:endParaRPr/>
                    </a:p>
                    <a:p>
                      <a:pPr marL="0" marR="0" lvl="0" indent="0" algn="l" rtl="0">
                        <a:lnSpc>
                          <a:spcPct val="100000"/>
                        </a:lnSpc>
                        <a:spcBef>
                          <a:spcPts val="0"/>
                        </a:spcBef>
                        <a:spcAft>
                          <a:spcPts val="0"/>
                        </a:spcAft>
                        <a:buClr>
                          <a:schemeClr val="dk1"/>
                        </a:buClr>
                        <a:buSzPts val="1800"/>
                        <a:buFont typeface="Arial"/>
                        <a:buNone/>
                      </a:pPr>
                      <a:endParaRPr sz="1800" i="1">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GB" sz="1800" i="1">
                          <a:latin typeface="Calibri"/>
                          <a:ea typeface="Calibri"/>
                          <a:cs typeface="Calibri"/>
                          <a:sym typeface="Calibri"/>
                        </a:rPr>
                        <a:t>Dr Catherine Heffernan, Consultant in Public Health, PHAGE, Public Health England </a:t>
                      </a:r>
                      <a:endParaRPr sz="1800"/>
                    </a:p>
                  </a:txBody>
                  <a:tcPr marL="91450" marR="91450" marT="45725" marB="45725"/>
                </a:tc>
                <a:extLst>
                  <a:ext uri="{0D108BD9-81ED-4DB2-BD59-A6C34878D82A}">
                    <a16:rowId xmlns:a16="http://schemas.microsoft.com/office/drawing/2014/main" val="10002"/>
                  </a:ext>
                </a:extLst>
              </a:tr>
              <a:tr h="2491775">
                <a:tc>
                  <a:txBody>
                    <a:bodyPr/>
                    <a:lstStyle/>
                    <a:p>
                      <a:pPr marL="0" marR="0" lvl="0" indent="0" algn="l" rtl="0">
                        <a:spcBef>
                          <a:spcPts val="0"/>
                        </a:spcBef>
                        <a:spcAft>
                          <a:spcPts val="0"/>
                        </a:spcAft>
                        <a:buNone/>
                      </a:pPr>
                      <a:r>
                        <a:rPr lang="en-GB" sz="1800"/>
                        <a:t>10.55</a:t>
                      </a:r>
                      <a:endParaRPr/>
                    </a:p>
                  </a:txBody>
                  <a:tcPr marL="91450" marR="91450" marT="45725" marB="45725"/>
                </a:tc>
                <a:tc>
                  <a:txBody>
                    <a:bodyPr/>
                    <a:lstStyle/>
                    <a:p>
                      <a:pPr marL="0" marR="0" lvl="0" indent="0" algn="l" rtl="0">
                        <a:spcBef>
                          <a:spcPts val="0"/>
                        </a:spcBef>
                        <a:spcAft>
                          <a:spcPts val="0"/>
                        </a:spcAft>
                        <a:buNone/>
                      </a:pPr>
                      <a:r>
                        <a:rPr lang="en-GB" sz="1800"/>
                        <a:t>Applying the guidance to different scenarios</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Susie Singleton, Consultant Nurse Health Protection &amp; IPC Centre’s &amp; Regions National Lead</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Alison Phillis, Lead Infection Prevention and Control Nurse</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Lesley Smith, Infection Prevention and Control Lead, HCAI &amp; AMR Division</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Liz Stokle, Consultant Nurse Health Protection &amp; Infection Prevention and Control</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Della Gilby, CEO, D &amp; L Support Ltd and Co-Chair of Gloucestershire Care Providers Association</a:t>
                      </a:r>
                      <a:endParaRPr sz="1800"/>
                    </a:p>
                  </a:txBody>
                  <a:tcPr marL="91450" marR="91450" marT="45725" marB="45725"/>
                </a:tc>
                <a:extLst>
                  <a:ext uri="{0D108BD9-81ED-4DB2-BD59-A6C34878D82A}">
                    <a16:rowId xmlns:a16="http://schemas.microsoft.com/office/drawing/2014/main" val="10003"/>
                  </a:ext>
                </a:extLst>
              </a:tr>
              <a:tr h="935575">
                <a:tc>
                  <a:txBody>
                    <a:bodyPr/>
                    <a:lstStyle/>
                    <a:p>
                      <a:pPr marL="0" marR="0" lvl="0" indent="0" algn="l" rtl="0">
                        <a:spcBef>
                          <a:spcPts val="0"/>
                        </a:spcBef>
                        <a:spcAft>
                          <a:spcPts val="0"/>
                        </a:spcAft>
                        <a:buNone/>
                      </a:pPr>
                      <a:r>
                        <a:rPr lang="en-GB" sz="1800"/>
                        <a:t>11.30</a:t>
                      </a:r>
                      <a:endParaRPr/>
                    </a:p>
                  </a:txBody>
                  <a:tcPr marL="91450" marR="91450" marT="45725" marB="45725">
                    <a:solidFill>
                      <a:srgbClr val="B9BDF3"/>
                    </a:solidFill>
                  </a:tcPr>
                </a:tc>
                <a:tc>
                  <a:txBody>
                    <a:bodyPr/>
                    <a:lstStyle/>
                    <a:p>
                      <a:pPr marL="0" marR="0" lvl="0" indent="0" algn="l" rtl="0">
                        <a:spcBef>
                          <a:spcPts val="0"/>
                        </a:spcBef>
                        <a:spcAft>
                          <a:spcPts val="0"/>
                        </a:spcAft>
                        <a:buNone/>
                      </a:pPr>
                      <a:r>
                        <a:rPr lang="en-GB" sz="1800"/>
                        <a:t>Panel Q&amp;A</a:t>
                      </a:r>
                      <a:endParaRPr/>
                    </a:p>
                    <a:p>
                      <a:pPr marL="0" marR="0" lvl="0" indent="0" algn="l" rtl="0">
                        <a:spcBef>
                          <a:spcPts val="0"/>
                        </a:spcBef>
                        <a:spcAft>
                          <a:spcPts val="0"/>
                        </a:spcAft>
                        <a:buNone/>
                      </a:pPr>
                      <a:endParaRPr sz="1800"/>
                    </a:p>
                  </a:txBody>
                  <a:tcPr marL="91450" marR="91450" marT="45725" marB="45725">
                    <a:solidFill>
                      <a:srgbClr val="B9BDF3"/>
                    </a:solidFill>
                  </a:tcPr>
                </a:tc>
                <a:extLst>
                  <a:ext uri="{0D108BD9-81ED-4DB2-BD59-A6C34878D82A}">
                    <a16:rowId xmlns:a16="http://schemas.microsoft.com/office/drawing/2014/main" val="10004"/>
                  </a:ext>
                </a:extLst>
              </a:tr>
            </a:tbl>
          </a:graphicData>
        </a:graphic>
      </p:graphicFrame>
      <p:sp>
        <p:nvSpPr>
          <p:cNvPr id="302" name="Google Shape;302;p41"/>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2"/>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latin typeface="Arial"/>
                <a:ea typeface="Arial"/>
                <a:cs typeface="Arial"/>
                <a:sym typeface="Arial"/>
              </a:rPr>
              <a:t>Panel Questions and Answers </a:t>
            </a:r>
            <a:endParaRPr b="1" i="1">
              <a:latin typeface="Arial"/>
              <a:ea typeface="Arial"/>
              <a:cs typeface="Arial"/>
              <a:sym typeface="Arial"/>
            </a:endParaRPr>
          </a:p>
        </p:txBody>
      </p:sp>
      <p:sp>
        <p:nvSpPr>
          <p:cNvPr id="308" name="Google Shape;308;p42"/>
          <p:cNvSpPr txBox="1">
            <a:spLocks noGrp="1"/>
          </p:cNvSpPr>
          <p:nvPr>
            <p:ph type="body" idx="1"/>
          </p:nvPr>
        </p:nvSpPr>
        <p:spPr>
          <a:xfrm>
            <a:off x="553298" y="1196752"/>
            <a:ext cx="7974440" cy="4212468"/>
          </a:xfrm>
          <a:prstGeom prst="rect">
            <a:avLst/>
          </a:prstGeom>
          <a:noFill/>
          <a:ln>
            <a:noFill/>
          </a:ln>
        </p:spPr>
        <p:txBody>
          <a:bodyPr spcFirstLastPara="1" wrap="square" lIns="0" tIns="0" rIns="0" bIns="0" anchor="t" anchorCtr="0">
            <a:noAutofit/>
          </a:bodyPr>
          <a:lstStyle/>
          <a:p>
            <a:pPr marL="4763" lvl="0" indent="-4763" algn="l" rtl="0">
              <a:lnSpc>
                <a:spcPct val="114000"/>
              </a:lnSpc>
              <a:spcBef>
                <a:spcPts val="0"/>
              </a:spcBef>
              <a:spcAft>
                <a:spcPts val="0"/>
              </a:spcAft>
              <a:buNone/>
            </a:pPr>
            <a:endParaRPr sz="2400" b="1">
              <a:latin typeface="Arial"/>
              <a:ea typeface="Arial"/>
              <a:cs typeface="Arial"/>
              <a:sym typeface="Arial"/>
            </a:endParaRPr>
          </a:p>
          <a:p>
            <a:pPr marL="4763" lvl="0" indent="-4763" algn="l" rtl="0">
              <a:lnSpc>
                <a:spcPct val="114000"/>
              </a:lnSpc>
              <a:spcBef>
                <a:spcPts val="0"/>
              </a:spcBef>
              <a:spcAft>
                <a:spcPts val="0"/>
              </a:spcAft>
              <a:buNone/>
            </a:pPr>
            <a:r>
              <a:rPr lang="en-GB" sz="2400" b="1">
                <a:latin typeface="Arial"/>
                <a:ea typeface="Arial"/>
                <a:cs typeface="Arial"/>
                <a:sym typeface="Arial"/>
              </a:rPr>
              <a:t>Questions invited from the audience   </a:t>
            </a:r>
            <a:r>
              <a:rPr lang="en-GB" sz="2400" b="1">
                <a:latin typeface="Calibri"/>
                <a:ea typeface="Calibri"/>
                <a:cs typeface="Calibri"/>
                <a:sym typeface="Calibri"/>
              </a:rPr>
              <a:t>   </a:t>
            </a:r>
            <a:endParaRPr/>
          </a:p>
          <a:p>
            <a:pPr marL="4763" lvl="0" indent="-4763" algn="l" rtl="0">
              <a:lnSpc>
                <a:spcPct val="114000"/>
              </a:lnSpc>
              <a:spcBef>
                <a:spcPts val="0"/>
              </a:spcBef>
              <a:spcAft>
                <a:spcPts val="0"/>
              </a:spcAft>
              <a:buNone/>
            </a:pPr>
            <a:endParaRPr sz="2400" b="1">
              <a:latin typeface="Calibri"/>
              <a:ea typeface="Calibri"/>
              <a:cs typeface="Calibri"/>
              <a:sym typeface="Calibri"/>
            </a:endParaRPr>
          </a:p>
          <a:p>
            <a:pPr marL="0" lvl="0" indent="0" algn="l" rtl="0">
              <a:lnSpc>
                <a:spcPct val="114000"/>
              </a:lnSpc>
              <a:spcBef>
                <a:spcPts val="600"/>
              </a:spcBef>
              <a:spcAft>
                <a:spcPts val="0"/>
              </a:spcAft>
              <a:buNone/>
            </a:pPr>
            <a:endParaRPr sz="2400" i="1"/>
          </a:p>
        </p:txBody>
      </p:sp>
      <p:sp>
        <p:nvSpPr>
          <p:cNvPr id="309" name="Google Shape;309;p42"/>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39</a:t>
            </a:fld>
            <a:endParaRPr/>
          </a:p>
        </p:txBody>
      </p:sp>
      <p:pic>
        <p:nvPicPr>
          <p:cNvPr id="310" name="Google Shape;310;p42" descr="A picture containing text&#10;&#10;Description automatically generated"/>
          <p:cNvPicPr preferRelativeResize="0"/>
          <p:nvPr/>
        </p:nvPicPr>
        <p:blipFill rotWithShape="1">
          <a:blip r:embed="rId3">
            <a:alphaModFix/>
          </a:blip>
          <a:srcRect/>
          <a:stretch/>
        </p:blipFill>
        <p:spPr>
          <a:xfrm>
            <a:off x="4572000" y="2096256"/>
            <a:ext cx="4131300" cy="351966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graphicFrame>
        <p:nvGraphicFramePr>
          <p:cNvPr id="49" name="Google Shape;49;p7"/>
          <p:cNvGraphicFramePr/>
          <p:nvPr/>
        </p:nvGraphicFramePr>
        <p:xfrm>
          <a:off x="0" y="-1"/>
          <a:ext cx="3000000" cy="3000000"/>
        </p:xfrm>
        <a:graphic>
          <a:graphicData uri="http://schemas.openxmlformats.org/drawingml/2006/table">
            <a:tbl>
              <a:tblPr firstRow="1" bandRow="1">
                <a:noFill/>
                <a:tableStyleId>{2D4C25A6-2F46-4DE2-BD75-2BE7E6D1AA99}</a:tableStyleId>
              </a:tblPr>
              <a:tblGrid>
                <a:gridCol w="1619925">
                  <a:extLst>
                    <a:ext uri="{9D8B030D-6E8A-4147-A177-3AD203B41FA5}">
                      <a16:colId xmlns:a16="http://schemas.microsoft.com/office/drawing/2014/main" val="20000"/>
                    </a:ext>
                  </a:extLst>
                </a:gridCol>
                <a:gridCol w="7524075">
                  <a:extLst>
                    <a:ext uri="{9D8B030D-6E8A-4147-A177-3AD203B41FA5}">
                      <a16:colId xmlns:a16="http://schemas.microsoft.com/office/drawing/2014/main" val="20001"/>
                    </a:ext>
                  </a:extLst>
                </a:gridCol>
              </a:tblGrid>
              <a:tr h="595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r>
                        <a:rPr lang="en-GB" sz="1800"/>
                        <a:t>AGENDA</a:t>
                      </a:r>
                      <a:endParaRPr/>
                    </a:p>
                  </a:txBody>
                  <a:tcPr marL="91450" marR="91450" marT="45725" marB="45725"/>
                </a:tc>
                <a:extLst>
                  <a:ext uri="{0D108BD9-81ED-4DB2-BD59-A6C34878D82A}">
                    <a16:rowId xmlns:a16="http://schemas.microsoft.com/office/drawing/2014/main" val="10000"/>
                  </a:ext>
                </a:extLst>
              </a:tr>
              <a:tr h="879050">
                <a:tc>
                  <a:txBody>
                    <a:bodyPr/>
                    <a:lstStyle/>
                    <a:p>
                      <a:pPr marL="0" marR="0" lvl="0" indent="0" algn="l" rtl="0">
                        <a:spcBef>
                          <a:spcPts val="0"/>
                        </a:spcBef>
                        <a:spcAft>
                          <a:spcPts val="0"/>
                        </a:spcAft>
                        <a:buNone/>
                      </a:pPr>
                      <a:r>
                        <a:rPr lang="en-GB" sz="1800"/>
                        <a:t>10.30</a:t>
                      </a:r>
                      <a:endParaRPr/>
                    </a:p>
                  </a:txBody>
                  <a:tcPr marL="91450" marR="91450" marT="45725" marB="45725"/>
                </a:tc>
                <a:tc>
                  <a:txBody>
                    <a:bodyPr/>
                    <a:lstStyle/>
                    <a:p>
                      <a:pPr marL="0" marR="0" lvl="0" indent="0" algn="l" rtl="0">
                        <a:spcBef>
                          <a:spcPts val="0"/>
                        </a:spcBef>
                        <a:spcAft>
                          <a:spcPts val="0"/>
                        </a:spcAft>
                        <a:buNone/>
                      </a:pPr>
                      <a:r>
                        <a:rPr lang="en-GB" sz="1800"/>
                        <a:t>Welcome &amp; Aim of Webinar</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i="1">
                          <a:latin typeface="Calibri"/>
                          <a:ea typeface="Calibri"/>
                          <a:cs typeface="Calibri"/>
                          <a:sym typeface="Calibri"/>
                        </a:rPr>
                        <a:t>Deborah Sturdy, Chief Nurse for Adult Social Care in England </a:t>
                      </a:r>
                      <a:endParaRPr sz="1800"/>
                    </a:p>
                  </a:txBody>
                  <a:tcPr marL="91450" marR="91450" marT="45725" marB="45725"/>
                </a:tc>
                <a:extLst>
                  <a:ext uri="{0D108BD9-81ED-4DB2-BD59-A6C34878D82A}">
                    <a16:rowId xmlns:a16="http://schemas.microsoft.com/office/drawing/2014/main" val="10001"/>
                  </a:ext>
                </a:extLst>
              </a:tr>
              <a:tr h="1406475">
                <a:tc>
                  <a:txBody>
                    <a:bodyPr/>
                    <a:lstStyle/>
                    <a:p>
                      <a:pPr marL="0" marR="0" lvl="0" indent="0" algn="l" rtl="0">
                        <a:spcBef>
                          <a:spcPts val="0"/>
                        </a:spcBef>
                        <a:spcAft>
                          <a:spcPts val="0"/>
                        </a:spcAft>
                        <a:buNone/>
                      </a:pPr>
                      <a:r>
                        <a:rPr lang="en-GB" sz="1800"/>
                        <a:t>10.40</a:t>
                      </a:r>
                      <a:endParaRPr/>
                    </a:p>
                  </a:txBody>
                  <a:tcPr marL="91450" marR="91450" marT="45725" marB="45725">
                    <a:solidFill>
                      <a:srgbClr val="B9BDF3"/>
                    </a:solidFill>
                  </a:tcPr>
                </a:tc>
                <a:tc>
                  <a:txBody>
                    <a:bodyPr/>
                    <a:lstStyle/>
                    <a:p>
                      <a:pPr marL="0" marR="0" lvl="0" indent="0" algn="l" rtl="0">
                        <a:lnSpc>
                          <a:spcPct val="100000"/>
                        </a:lnSpc>
                        <a:spcBef>
                          <a:spcPts val="0"/>
                        </a:spcBef>
                        <a:spcAft>
                          <a:spcPts val="0"/>
                        </a:spcAft>
                        <a:buClr>
                          <a:schemeClr val="dk1"/>
                        </a:buClr>
                        <a:buSzPts val="1800"/>
                        <a:buFont typeface="Arial"/>
                        <a:buNone/>
                      </a:pPr>
                      <a:r>
                        <a:rPr lang="en-GB" sz="1800"/>
                        <a:t>What has changed in the May version of the How to Work Safely in Care Homes guidance</a:t>
                      </a:r>
                      <a:endParaRPr/>
                    </a:p>
                    <a:p>
                      <a:pPr marL="0" marR="0" lvl="0" indent="0" algn="l" rtl="0">
                        <a:lnSpc>
                          <a:spcPct val="100000"/>
                        </a:lnSpc>
                        <a:spcBef>
                          <a:spcPts val="0"/>
                        </a:spcBef>
                        <a:spcAft>
                          <a:spcPts val="0"/>
                        </a:spcAft>
                        <a:buClr>
                          <a:schemeClr val="dk1"/>
                        </a:buClr>
                        <a:buSzPts val="1800"/>
                        <a:buFont typeface="Arial"/>
                        <a:buNone/>
                      </a:pPr>
                      <a:endParaRPr sz="1800" i="1">
                        <a:latin typeface="Calibri"/>
                        <a:ea typeface="Calibri"/>
                        <a:cs typeface="Calibri"/>
                        <a:sym typeface="Calibri"/>
                      </a:endParaRPr>
                    </a:p>
                    <a:p>
                      <a:pPr marL="0" marR="0" lvl="0" indent="0" algn="l" rtl="0">
                        <a:lnSpc>
                          <a:spcPct val="100000"/>
                        </a:lnSpc>
                        <a:spcBef>
                          <a:spcPts val="0"/>
                        </a:spcBef>
                        <a:spcAft>
                          <a:spcPts val="0"/>
                        </a:spcAft>
                        <a:buClr>
                          <a:schemeClr val="dk1"/>
                        </a:buClr>
                        <a:buSzPts val="1800"/>
                        <a:buFont typeface="Calibri"/>
                        <a:buNone/>
                      </a:pPr>
                      <a:r>
                        <a:rPr lang="en-GB" sz="1800" i="1">
                          <a:latin typeface="Calibri"/>
                          <a:ea typeface="Calibri"/>
                          <a:cs typeface="Calibri"/>
                          <a:sym typeface="Calibri"/>
                        </a:rPr>
                        <a:t>Dr Catherine Heffernan, Consultant in Public Health, PHAGE, Public Health England </a:t>
                      </a:r>
                      <a:endParaRPr sz="1800"/>
                    </a:p>
                  </a:txBody>
                  <a:tcPr marL="91450" marR="91450" marT="45725" marB="45725">
                    <a:solidFill>
                      <a:srgbClr val="B9BDF3"/>
                    </a:solidFill>
                  </a:tcPr>
                </a:tc>
                <a:extLst>
                  <a:ext uri="{0D108BD9-81ED-4DB2-BD59-A6C34878D82A}">
                    <a16:rowId xmlns:a16="http://schemas.microsoft.com/office/drawing/2014/main" val="10002"/>
                  </a:ext>
                </a:extLst>
              </a:tr>
              <a:tr h="2491775">
                <a:tc>
                  <a:txBody>
                    <a:bodyPr/>
                    <a:lstStyle/>
                    <a:p>
                      <a:pPr marL="0" marR="0" lvl="0" indent="0" algn="l" rtl="0">
                        <a:spcBef>
                          <a:spcPts val="0"/>
                        </a:spcBef>
                        <a:spcAft>
                          <a:spcPts val="0"/>
                        </a:spcAft>
                        <a:buNone/>
                      </a:pPr>
                      <a:r>
                        <a:rPr lang="en-GB" sz="1800"/>
                        <a:t>10.55</a:t>
                      </a:r>
                      <a:endParaRPr/>
                    </a:p>
                  </a:txBody>
                  <a:tcPr marL="91450" marR="91450" marT="45725" marB="45725"/>
                </a:tc>
                <a:tc>
                  <a:txBody>
                    <a:bodyPr/>
                    <a:lstStyle/>
                    <a:p>
                      <a:pPr marL="0" marR="0" lvl="0" indent="0" algn="l" rtl="0">
                        <a:spcBef>
                          <a:spcPts val="0"/>
                        </a:spcBef>
                        <a:spcAft>
                          <a:spcPts val="0"/>
                        </a:spcAft>
                        <a:buNone/>
                      </a:pPr>
                      <a:r>
                        <a:rPr lang="en-GB" sz="1800"/>
                        <a:t>Applying the guidance to different scenarios</a:t>
                      </a:r>
                      <a:endParaRPr/>
                    </a:p>
                    <a:p>
                      <a:pPr marL="0" marR="0" lvl="0" indent="0" algn="l" rtl="0">
                        <a:spcBef>
                          <a:spcPts val="0"/>
                        </a:spcBef>
                        <a:spcAft>
                          <a:spcPts val="0"/>
                        </a:spcAft>
                        <a:buNone/>
                      </a:pPr>
                      <a:endParaRPr sz="1800"/>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Susie Singleton, Consultant Nurse Health Protection &amp; IPC Centre’s &amp; Regions National Lead</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Alison Phillis, Lead Infection Prevention and Control Nurse</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Lesley Smith, Infection Prevention and Control Lead, HCAI &amp; AMR Division</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Liz Stokle, Consultant Nurse Health Protection &amp; Infection Prevention and Control</a:t>
                      </a:r>
                      <a:endParaRPr/>
                    </a:p>
                    <a:p>
                      <a:pPr marL="0" marR="0" lvl="0" indent="0" algn="l" rtl="0">
                        <a:spcBef>
                          <a:spcPts val="0"/>
                        </a:spcBef>
                        <a:spcAft>
                          <a:spcPts val="0"/>
                        </a:spcAft>
                        <a:buNone/>
                      </a:pPr>
                      <a:r>
                        <a:rPr lang="en-GB" sz="1800" b="0" i="1">
                          <a:solidFill>
                            <a:schemeClr val="dk1"/>
                          </a:solidFill>
                          <a:latin typeface="Calibri"/>
                          <a:ea typeface="Calibri"/>
                          <a:cs typeface="Calibri"/>
                          <a:sym typeface="Calibri"/>
                        </a:rPr>
                        <a:t>Della Gilby, CEO, D &amp; L Support Ltd and Co-Chair of Gloucestershire Care Providers Association</a:t>
                      </a:r>
                      <a:endParaRPr sz="1800"/>
                    </a:p>
                  </a:txBody>
                  <a:tcPr marL="91450" marR="91450" marT="45725" marB="45725"/>
                </a:tc>
                <a:extLst>
                  <a:ext uri="{0D108BD9-81ED-4DB2-BD59-A6C34878D82A}">
                    <a16:rowId xmlns:a16="http://schemas.microsoft.com/office/drawing/2014/main" val="10003"/>
                  </a:ext>
                </a:extLst>
              </a:tr>
              <a:tr h="935575">
                <a:tc>
                  <a:txBody>
                    <a:bodyPr/>
                    <a:lstStyle/>
                    <a:p>
                      <a:pPr marL="0" marR="0" lvl="0" indent="0" algn="l" rtl="0">
                        <a:spcBef>
                          <a:spcPts val="0"/>
                        </a:spcBef>
                        <a:spcAft>
                          <a:spcPts val="0"/>
                        </a:spcAft>
                        <a:buNone/>
                      </a:pPr>
                      <a:r>
                        <a:rPr lang="en-GB" sz="1800"/>
                        <a:t>11.30</a:t>
                      </a:r>
                      <a:endParaRPr/>
                    </a:p>
                  </a:txBody>
                  <a:tcPr marL="91450" marR="91450" marT="45725" marB="45725"/>
                </a:tc>
                <a:tc>
                  <a:txBody>
                    <a:bodyPr/>
                    <a:lstStyle/>
                    <a:p>
                      <a:pPr marL="0" marR="0" lvl="0" indent="0" algn="l" rtl="0">
                        <a:spcBef>
                          <a:spcPts val="0"/>
                        </a:spcBef>
                        <a:spcAft>
                          <a:spcPts val="0"/>
                        </a:spcAft>
                        <a:buNone/>
                      </a:pPr>
                      <a:r>
                        <a:rPr lang="en-GB" sz="1800"/>
                        <a:t>Panel Q&amp;A</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50" name="Google Shape;50;p7"/>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558000" y="352574"/>
            <a:ext cx="8028000" cy="2376264"/>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What has changed in the May version of the ‘How to Work Safely in Care Homes’ guidance</a:t>
            </a:r>
            <a:endParaRPr/>
          </a:p>
        </p:txBody>
      </p:sp>
      <p:sp>
        <p:nvSpPr>
          <p:cNvPr id="56" name="Google Shape;56;p8"/>
          <p:cNvSpPr txBox="1">
            <a:spLocks noGrp="1"/>
          </p:cNvSpPr>
          <p:nvPr>
            <p:ph type="body" idx="1"/>
          </p:nvPr>
        </p:nvSpPr>
        <p:spPr>
          <a:xfrm>
            <a:off x="558000" y="4725144"/>
            <a:ext cx="8028000" cy="936104"/>
          </a:xfrm>
          <a:prstGeom prst="rect">
            <a:avLst/>
          </a:prstGeom>
          <a:noFill/>
          <a:ln>
            <a:noFill/>
          </a:ln>
        </p:spPr>
        <p:txBody>
          <a:bodyPr spcFirstLastPara="1" wrap="square" lIns="0" tIns="0" rIns="0" bIns="0" anchor="t" anchorCtr="0">
            <a:normAutofit/>
          </a:bodyPr>
          <a:lstStyle/>
          <a:p>
            <a:pPr marL="4763" lvl="0" indent="-4763" algn="l" rtl="0">
              <a:lnSpc>
                <a:spcPct val="114000"/>
              </a:lnSpc>
              <a:spcBef>
                <a:spcPts val="0"/>
              </a:spcBef>
              <a:spcAft>
                <a:spcPts val="0"/>
              </a:spcAft>
              <a:buNone/>
            </a:pPr>
            <a:r>
              <a:rPr lang="en-GB" sz="2400" b="1" i="1">
                <a:solidFill>
                  <a:srgbClr val="3F3F3F"/>
                </a:solidFill>
                <a:latin typeface="Calibri"/>
                <a:ea typeface="Calibri"/>
                <a:cs typeface="Calibri"/>
                <a:sym typeface="Calibri"/>
              </a:rPr>
              <a:t>Dr Catherine Heffernan, Consultant in Public Health, Advice &amp; Guidance, PHAGE, PHE</a:t>
            </a:r>
            <a:endParaRPr/>
          </a:p>
          <a:p>
            <a:pPr marL="0" lvl="0" indent="0" algn="l" rtl="0">
              <a:lnSpc>
                <a:spcPct val="114000"/>
              </a:lnSpc>
              <a:spcBef>
                <a:spcPts val="0"/>
              </a:spcBef>
              <a:spcAft>
                <a:spcPts val="0"/>
              </a:spcAft>
              <a:buNone/>
            </a:pPr>
            <a:endParaRPr sz="2200" b="1"/>
          </a:p>
        </p:txBody>
      </p:sp>
      <p:sp>
        <p:nvSpPr>
          <p:cNvPr id="57" name="Google Shape;57;p8"/>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67544" y="476672"/>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Why the change? </a:t>
            </a:r>
            <a:endParaRPr/>
          </a:p>
        </p:txBody>
      </p:sp>
      <p:sp>
        <p:nvSpPr>
          <p:cNvPr id="64" name="Google Shape;64;p9"/>
          <p:cNvSpPr txBox="1">
            <a:spLocks noGrp="1"/>
          </p:cNvSpPr>
          <p:nvPr>
            <p:ph type="body" idx="1"/>
          </p:nvPr>
        </p:nvSpPr>
        <p:spPr>
          <a:xfrm>
            <a:off x="143508" y="1222496"/>
            <a:ext cx="8856984" cy="5183981"/>
          </a:xfrm>
          <a:prstGeom prst="rect">
            <a:avLst/>
          </a:prstGeom>
          <a:noFill/>
          <a:ln>
            <a:noFill/>
          </a:ln>
        </p:spPr>
        <p:txBody>
          <a:bodyPr spcFirstLastPara="1" wrap="square" lIns="0" tIns="0" rIns="0" bIns="0" anchor="t" anchorCtr="0">
            <a:noAutofit/>
          </a:bodyPr>
          <a:lstStyle/>
          <a:p>
            <a:pPr marL="692150" lvl="1" indent="-342900" algn="l" rtl="0">
              <a:spcBef>
                <a:spcPts val="0"/>
              </a:spcBef>
              <a:spcAft>
                <a:spcPts val="0"/>
              </a:spcAft>
              <a:buClr>
                <a:srgbClr val="000000"/>
              </a:buClr>
              <a:buSzPts val="2400"/>
              <a:buFont typeface="Arial"/>
              <a:buChar char="•"/>
            </a:pPr>
            <a:r>
              <a:rPr lang="en-GB" sz="2400">
                <a:solidFill>
                  <a:srgbClr val="000000"/>
                </a:solidFill>
              </a:rPr>
              <a:t>On April 6</a:t>
            </a:r>
            <a:r>
              <a:rPr lang="en-GB" sz="2400" baseline="30000">
                <a:solidFill>
                  <a:srgbClr val="000000"/>
                </a:solidFill>
              </a:rPr>
              <a:t>th</a:t>
            </a:r>
            <a:r>
              <a:rPr lang="en-GB" sz="2400">
                <a:solidFill>
                  <a:srgbClr val="000000"/>
                </a:solidFill>
              </a:rPr>
              <a:t> 2021, the How to Work Safely in Care Homes guidance was updated and published. </a:t>
            </a:r>
            <a:endParaRPr/>
          </a:p>
          <a:p>
            <a:pPr marL="692150" lvl="1" indent="-342900" algn="l" rtl="0">
              <a:spcBef>
                <a:spcPts val="600"/>
              </a:spcBef>
              <a:spcAft>
                <a:spcPts val="0"/>
              </a:spcAft>
              <a:buClr>
                <a:schemeClr val="dk1"/>
              </a:buClr>
              <a:buSzPts val="2400"/>
              <a:buFont typeface="Arial"/>
              <a:buChar char="•"/>
            </a:pPr>
            <a:r>
              <a:rPr lang="en-GB" sz="2400"/>
              <a:t>The guidance has a different overall layout/look than the previous version.</a:t>
            </a:r>
            <a:endParaRPr/>
          </a:p>
          <a:p>
            <a:pPr marL="692150" lvl="1" indent="-342900" algn="l" rtl="0">
              <a:spcBef>
                <a:spcPts val="600"/>
              </a:spcBef>
              <a:spcAft>
                <a:spcPts val="0"/>
              </a:spcAft>
              <a:buClr>
                <a:schemeClr val="dk1"/>
              </a:buClr>
              <a:buSzPts val="2400"/>
              <a:buFont typeface="Arial"/>
              <a:buChar char="•"/>
            </a:pPr>
            <a:r>
              <a:rPr lang="en-GB" sz="2400"/>
              <a:t>Three new content changes:</a:t>
            </a:r>
            <a:endParaRPr/>
          </a:p>
          <a:p>
            <a:pPr marL="1077912" lvl="3" indent="-457200" algn="l" rtl="0">
              <a:spcBef>
                <a:spcPts val="600"/>
              </a:spcBef>
              <a:spcAft>
                <a:spcPts val="0"/>
              </a:spcAft>
              <a:buClr>
                <a:schemeClr val="dk1"/>
              </a:buClr>
              <a:buSzPts val="2400"/>
              <a:buFont typeface="Arial"/>
              <a:buAutoNum type="arabicPeriod"/>
            </a:pPr>
            <a:r>
              <a:rPr lang="en-GB" sz="2400" i="1"/>
              <a:t>If a resident has respiratory symptoms compatible with recent COVID-19 infection or has tested positive for COVID-19 it is recommended that eye protection (visor or goggles) is worn (along with a Type IIR mask, which is already required).</a:t>
            </a:r>
            <a:endParaRPr/>
          </a:p>
          <a:p>
            <a:pPr marL="285750" lvl="0" indent="-171450" algn="l" rtl="0">
              <a:lnSpc>
                <a:spcPct val="114000"/>
              </a:lnSpc>
              <a:spcBef>
                <a:spcPts val="0"/>
              </a:spcBef>
              <a:spcAft>
                <a:spcPts val="0"/>
              </a:spcAft>
              <a:buClr>
                <a:schemeClr val="dk1"/>
              </a:buClr>
              <a:buSzPts val="1800"/>
              <a:buFont typeface="Arial"/>
              <a:buNone/>
            </a:pPr>
            <a:endParaRPr/>
          </a:p>
        </p:txBody>
      </p:sp>
      <p:sp>
        <p:nvSpPr>
          <p:cNvPr id="65" name="Google Shape;65;p9"/>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0"/>
          <p:cNvSpPr txBox="1">
            <a:spLocks noGrp="1"/>
          </p:cNvSpPr>
          <p:nvPr>
            <p:ph type="title"/>
          </p:nvPr>
        </p:nvSpPr>
        <p:spPr>
          <a:xfrm>
            <a:off x="467544" y="447953"/>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Why the change? </a:t>
            </a:r>
            <a:endParaRPr/>
          </a:p>
        </p:txBody>
      </p:sp>
      <p:sp>
        <p:nvSpPr>
          <p:cNvPr id="72" name="Google Shape;72;p10"/>
          <p:cNvSpPr txBox="1">
            <a:spLocks noGrp="1"/>
          </p:cNvSpPr>
          <p:nvPr>
            <p:ph type="body" idx="1"/>
          </p:nvPr>
        </p:nvSpPr>
        <p:spPr>
          <a:xfrm>
            <a:off x="143508" y="1225280"/>
            <a:ext cx="8856984" cy="5183981"/>
          </a:xfrm>
          <a:prstGeom prst="rect">
            <a:avLst/>
          </a:prstGeom>
          <a:noFill/>
          <a:ln>
            <a:noFill/>
          </a:ln>
        </p:spPr>
        <p:txBody>
          <a:bodyPr spcFirstLastPara="1" wrap="square" lIns="0" tIns="0" rIns="0" bIns="0" anchor="t" anchorCtr="0">
            <a:noAutofit/>
          </a:bodyPr>
          <a:lstStyle/>
          <a:p>
            <a:pPr marL="1077912" lvl="3" indent="-457200" algn="l" rtl="0">
              <a:spcBef>
                <a:spcPts val="0"/>
              </a:spcBef>
              <a:spcAft>
                <a:spcPts val="0"/>
              </a:spcAft>
              <a:buClr>
                <a:schemeClr val="dk1"/>
              </a:buClr>
              <a:buSzPts val="2400"/>
              <a:buFont typeface="Arial"/>
              <a:buAutoNum type="arabicPeriod" startAt="2"/>
            </a:pPr>
            <a:r>
              <a:rPr lang="en-GB" sz="2400" i="1"/>
              <a:t>The eye protection and facemask should be removed and disposed of after completing personal care. If the eye protection is not labelled as single use only, it needs to be decontaminated before reuse.</a:t>
            </a:r>
            <a:endParaRPr/>
          </a:p>
          <a:p>
            <a:pPr marL="1077912" lvl="3" indent="-457200" algn="l" rtl="0">
              <a:spcBef>
                <a:spcPts val="600"/>
              </a:spcBef>
              <a:spcAft>
                <a:spcPts val="0"/>
              </a:spcAft>
              <a:buClr>
                <a:schemeClr val="dk1"/>
              </a:buClr>
              <a:buSzPts val="2400"/>
              <a:buFont typeface="Arial"/>
              <a:buAutoNum type="arabicPeriod" startAt="2"/>
            </a:pPr>
            <a:r>
              <a:rPr lang="en-GB" sz="2400" i="1"/>
              <a:t>Sessional use of masks is no longer recommended when giving personal care, in the updated guidance. At the end of each client contact when giving personal care, the facemask should be disposed of and fresh PPE, including a new facemask, will need to be donned before entering the next client’s room. </a:t>
            </a:r>
            <a:endParaRPr/>
          </a:p>
          <a:p>
            <a:pPr marL="285750" lvl="0" indent="-171450" algn="l" rtl="0">
              <a:lnSpc>
                <a:spcPct val="114000"/>
              </a:lnSpc>
              <a:spcBef>
                <a:spcPts val="0"/>
              </a:spcBef>
              <a:spcAft>
                <a:spcPts val="0"/>
              </a:spcAft>
              <a:buClr>
                <a:schemeClr val="dk1"/>
              </a:buClr>
              <a:buSzPts val="1800"/>
              <a:buFont typeface="Arial"/>
              <a:buNone/>
            </a:pPr>
            <a:endParaRPr/>
          </a:p>
        </p:txBody>
      </p:sp>
      <p:sp>
        <p:nvSpPr>
          <p:cNvPr id="73" name="Google Shape;73;p10"/>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title"/>
          </p:nvPr>
        </p:nvSpPr>
        <p:spPr>
          <a:xfrm>
            <a:off x="562702" y="548680"/>
            <a:ext cx="8028000" cy="648072"/>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GB" b="1"/>
              <a:t>Why the change?</a:t>
            </a:r>
            <a:endParaRPr/>
          </a:p>
        </p:txBody>
      </p:sp>
      <p:sp>
        <p:nvSpPr>
          <p:cNvPr id="79" name="Google Shape;79;p11"/>
          <p:cNvSpPr txBox="1">
            <a:spLocks noGrp="1"/>
          </p:cNvSpPr>
          <p:nvPr>
            <p:ph type="body" idx="1"/>
          </p:nvPr>
        </p:nvSpPr>
        <p:spPr>
          <a:xfrm>
            <a:off x="558000" y="1357854"/>
            <a:ext cx="8028000" cy="4739679"/>
          </a:xfrm>
          <a:prstGeom prst="rect">
            <a:avLst/>
          </a:prstGeom>
          <a:noFill/>
          <a:ln>
            <a:noFill/>
          </a:ln>
        </p:spPr>
        <p:txBody>
          <a:bodyPr spcFirstLastPara="1" wrap="square" lIns="0" tIns="0" rIns="0" bIns="0" anchor="t" anchorCtr="0">
            <a:noAutofit/>
          </a:bodyPr>
          <a:lstStyle/>
          <a:p>
            <a:pPr marL="285750" lvl="0" indent="-285750" algn="l" rtl="0">
              <a:lnSpc>
                <a:spcPct val="114000"/>
              </a:lnSpc>
              <a:spcBef>
                <a:spcPts val="0"/>
              </a:spcBef>
              <a:spcAft>
                <a:spcPts val="0"/>
              </a:spcAft>
              <a:buClr>
                <a:schemeClr val="dk1"/>
              </a:buClr>
              <a:buSzPts val="2400"/>
              <a:buFont typeface="Arial"/>
              <a:buChar char="•"/>
            </a:pPr>
            <a:r>
              <a:rPr lang="en-GB" sz="2400"/>
              <a:t>There was confusion in interpreting the April 6</a:t>
            </a:r>
            <a:r>
              <a:rPr lang="en-GB" sz="2400" baseline="30000"/>
              <a:t>th</a:t>
            </a:r>
            <a:r>
              <a:rPr lang="en-GB" sz="2400"/>
              <a:t> guidance (later amended on 10</a:t>
            </a:r>
            <a:r>
              <a:rPr lang="en-GB" sz="2400" baseline="30000"/>
              <a:t>th</a:t>
            </a:r>
            <a:r>
              <a:rPr lang="en-GB" sz="2400"/>
              <a:t> April but reinstated at the request of stakeholders on the 16</a:t>
            </a:r>
            <a:r>
              <a:rPr lang="en-GB" sz="2400" baseline="30000"/>
              <a:t>th</a:t>
            </a:r>
            <a:r>
              <a:rPr lang="en-GB" sz="2400"/>
              <a:t>).</a:t>
            </a:r>
            <a:endParaRPr/>
          </a:p>
          <a:p>
            <a:pPr marL="285750" lvl="0" indent="-285750" algn="l" rtl="0">
              <a:lnSpc>
                <a:spcPct val="114000"/>
              </a:lnSpc>
              <a:spcBef>
                <a:spcPts val="0"/>
              </a:spcBef>
              <a:spcAft>
                <a:spcPts val="0"/>
              </a:spcAft>
              <a:buClr>
                <a:schemeClr val="dk1"/>
              </a:buClr>
              <a:buSzPts val="2400"/>
              <a:buFont typeface="Arial"/>
              <a:buChar char="•"/>
            </a:pPr>
            <a:r>
              <a:rPr lang="en-GB" sz="2400"/>
              <a:t>PHE with the stakeholders reviewed the guidance to provide clarification.</a:t>
            </a:r>
            <a:endParaRPr/>
          </a:p>
          <a:p>
            <a:pPr marL="285750" lvl="0" indent="-285750" algn="l" rtl="0">
              <a:lnSpc>
                <a:spcPct val="114000"/>
              </a:lnSpc>
              <a:spcBef>
                <a:spcPts val="0"/>
              </a:spcBef>
              <a:spcAft>
                <a:spcPts val="0"/>
              </a:spcAft>
              <a:buClr>
                <a:schemeClr val="dk1"/>
              </a:buClr>
              <a:buSzPts val="2400"/>
              <a:buFont typeface="Arial"/>
              <a:buChar char="•"/>
            </a:pPr>
            <a:r>
              <a:rPr lang="en-GB" sz="2400"/>
              <a:t>This included revisiting the evidence base and updating the guidance.</a:t>
            </a:r>
            <a:endParaRPr/>
          </a:p>
        </p:txBody>
      </p:sp>
      <p:sp>
        <p:nvSpPr>
          <p:cNvPr id="80" name="Google Shape;80;p11"/>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a:off x="467544" y="188640"/>
            <a:ext cx="8123158" cy="54927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GB" b="1"/>
              <a:t>What has changed? </a:t>
            </a:r>
            <a:endParaRPr/>
          </a:p>
        </p:txBody>
      </p:sp>
      <p:sp>
        <p:nvSpPr>
          <p:cNvPr id="87" name="Google Shape;87;p12"/>
          <p:cNvSpPr txBox="1">
            <a:spLocks noGrp="1"/>
          </p:cNvSpPr>
          <p:nvPr>
            <p:ph type="body" idx="1"/>
          </p:nvPr>
        </p:nvSpPr>
        <p:spPr>
          <a:xfrm>
            <a:off x="467544" y="980729"/>
            <a:ext cx="8123158" cy="5327996"/>
          </a:xfrm>
          <a:prstGeom prst="rect">
            <a:avLst/>
          </a:prstGeom>
          <a:noFill/>
          <a:ln>
            <a:noFill/>
          </a:ln>
        </p:spPr>
        <p:txBody>
          <a:bodyPr spcFirstLastPara="1" wrap="square" lIns="0" tIns="0" rIns="0" bIns="0" anchor="t" anchorCtr="0">
            <a:noAutofit/>
          </a:bodyPr>
          <a:lstStyle/>
          <a:p>
            <a:pPr marL="285750" lvl="0" indent="-285750" algn="l" rtl="0">
              <a:lnSpc>
                <a:spcPct val="114000"/>
              </a:lnSpc>
              <a:spcBef>
                <a:spcPts val="0"/>
              </a:spcBef>
              <a:spcAft>
                <a:spcPts val="0"/>
              </a:spcAft>
              <a:buClr>
                <a:schemeClr val="dk1"/>
              </a:buClr>
              <a:buSzPts val="2400"/>
              <a:buFont typeface="Arial"/>
              <a:buChar char="•"/>
            </a:pPr>
            <a:r>
              <a:rPr lang="en-GB" sz="2400"/>
              <a:t>Clarifies the meaning of sessional use and the difference between source control and personal protective equipment (PPE):</a:t>
            </a:r>
            <a:endParaRPr/>
          </a:p>
          <a:p>
            <a:pPr marL="692150" lvl="1" indent="-342900" algn="l" rtl="0">
              <a:spcBef>
                <a:spcPts val="600"/>
              </a:spcBef>
              <a:spcAft>
                <a:spcPts val="0"/>
              </a:spcAft>
              <a:buClr>
                <a:schemeClr val="dk1"/>
              </a:buClr>
              <a:buSzPts val="2400"/>
              <a:buFont typeface="Noto Sans Symbols"/>
              <a:buChar char="✔"/>
            </a:pPr>
            <a:r>
              <a:rPr lang="en-GB" sz="2400" i="1"/>
              <a:t>In this guidance, a session refers to a period of time where a care worker is undertaking a duty which is not delivering direct personal care to a COVID-19 positive resident or a resident with respiratory symptoms in a specific setting or environment. The session ends when the care worker finishes that task and leaves that care setting/environment or takes a break.  Sessional use is also when the care worker is providing continuous care  for a cohort of residents who are not COVID-19 positive or have respiratory symptoms. </a:t>
            </a:r>
            <a:endParaRPr/>
          </a:p>
          <a:p>
            <a:pPr marL="4763" lvl="0" indent="-4763" algn="l" rtl="0">
              <a:lnSpc>
                <a:spcPct val="114000"/>
              </a:lnSpc>
              <a:spcBef>
                <a:spcPts val="0"/>
              </a:spcBef>
              <a:spcAft>
                <a:spcPts val="0"/>
              </a:spcAft>
              <a:buNone/>
            </a:pPr>
            <a:r>
              <a:rPr lang="en-GB"/>
              <a:t> </a:t>
            </a:r>
            <a:endParaRPr/>
          </a:p>
        </p:txBody>
      </p:sp>
      <p:sp>
        <p:nvSpPr>
          <p:cNvPr id="88" name="Google Shape;88;p12"/>
          <p:cNvSpPr txBox="1">
            <a:spLocks noGrp="1"/>
          </p:cNvSpPr>
          <p:nvPr>
            <p:ph type="sldNum" idx="12"/>
          </p:nvPr>
        </p:nvSpPr>
        <p:spPr>
          <a:xfrm>
            <a:off x="0" y="6308725"/>
            <a:ext cx="9144000" cy="549275"/>
          </a:xfrm>
          <a:prstGeom prst="rect">
            <a:avLst/>
          </a:prstGeom>
          <a:solidFill>
            <a:schemeClr val="lt2"/>
          </a:solidFill>
          <a:ln>
            <a:noFill/>
          </a:ln>
        </p:spPr>
        <p:txBody>
          <a:bodyPr spcFirstLastPara="1" wrap="square" lIns="0" tIns="0" rIns="91425" bIns="0" anchor="ctr" anchorCtr="0">
            <a:noAutofit/>
          </a:bodyPr>
          <a:lstStyle/>
          <a:p>
            <a:pPr marL="531813" lvl="0" indent="0" algn="l" rtl="0">
              <a:spcBef>
                <a:spcPts val="0"/>
              </a:spcBef>
              <a:spcAft>
                <a:spcPts val="0"/>
              </a:spcAft>
              <a:buNone/>
            </a:pPr>
            <a:r>
              <a:rPr lang="en-GB"/>
              <a:t>  </a:t>
            </a:r>
            <a:fld id="{00000000-1234-1234-1234-123412341234}" type="slidenum">
              <a:rPr lang="en-GB"/>
              <a:t>9</a:t>
            </a:fld>
            <a:endParaRPr/>
          </a:p>
        </p:txBody>
      </p:sp>
    </p:spTree>
  </p:cSld>
  <p:clrMapOvr>
    <a:masterClrMapping/>
  </p:clrMapOvr>
</p:sld>
</file>

<file path=ppt/theme/theme1.xml><?xml version="1.0" encoding="utf-8"?>
<a:theme xmlns:a="http://schemas.openxmlformats.org/drawingml/2006/main" name="Office Theme">
  <a:themeElements>
    <a:clrScheme name="Public Health England">
      <a:dk1>
        <a:srgbClr val="000000"/>
      </a:dk1>
      <a:lt1>
        <a:srgbClr val="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3371</Words>
  <Application>Microsoft Office PowerPoint</Application>
  <PresentationFormat>On-screen Show (4:3)</PresentationFormat>
  <Paragraphs>477</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Noto Sans Symbols</vt:lpstr>
      <vt:lpstr>Office Theme</vt:lpstr>
      <vt:lpstr>COVID-19: how to work safely in care homes  Care Home Sector Webinar  Public Health England and Department of Health and Social Care 18th May 2021   </vt:lpstr>
      <vt:lpstr>PowerPoint Presentation</vt:lpstr>
      <vt:lpstr>Welcome and Aim</vt:lpstr>
      <vt:lpstr>PowerPoint Presentation</vt:lpstr>
      <vt:lpstr>What has changed in the May version of the ‘How to Work Safely in Care Homes’ guidance</vt:lpstr>
      <vt:lpstr>Why the change? </vt:lpstr>
      <vt:lpstr>Why the change? </vt:lpstr>
      <vt:lpstr>Why the change?</vt:lpstr>
      <vt:lpstr>What has changed? </vt:lpstr>
      <vt:lpstr>What has changed? </vt:lpstr>
      <vt:lpstr>What has changed? </vt:lpstr>
      <vt:lpstr>To help with risk assessment</vt:lpstr>
      <vt:lpstr>PowerPoint Presentation</vt:lpstr>
      <vt:lpstr>Applying the guidance to different scenarios</vt:lpstr>
      <vt:lpstr>What to do if….</vt:lpstr>
      <vt:lpstr>What to do if….</vt:lpstr>
      <vt:lpstr>What to do if….</vt:lpstr>
      <vt:lpstr>What to do if….</vt:lpstr>
      <vt:lpstr>What to do if…</vt:lpstr>
      <vt:lpstr>What to do if…</vt:lpstr>
      <vt:lpstr>What to do if… Cleaning a COVID positive resident room </vt:lpstr>
      <vt:lpstr>What to do if…</vt:lpstr>
      <vt:lpstr>What to do if…</vt:lpstr>
      <vt:lpstr>What to do if….</vt:lpstr>
      <vt:lpstr>What to do if….</vt:lpstr>
      <vt:lpstr>What to do if….</vt:lpstr>
      <vt:lpstr>What to do if….</vt:lpstr>
      <vt:lpstr>What to do if….</vt:lpstr>
      <vt:lpstr>Safe management of waste</vt:lpstr>
      <vt:lpstr>What to do if…</vt:lpstr>
      <vt:lpstr>What to do if…</vt:lpstr>
      <vt:lpstr>What to do if…</vt:lpstr>
      <vt:lpstr>What to do if…</vt:lpstr>
      <vt:lpstr>PowerPoint Presentation</vt:lpstr>
      <vt:lpstr>What to do if…</vt:lpstr>
      <vt:lpstr>What to do if…</vt:lpstr>
      <vt:lpstr>What to do if…</vt:lpstr>
      <vt:lpstr>PowerPoint Presentation</vt:lpstr>
      <vt:lpstr>Panel Questions and Answers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how to work safely in care homes  Care Home Sector Webinar  Public Health England and Department of Health and Social Care 18th May 2021   </dc:title>
  <cp:lastModifiedBy>Jiggy Trivedi-Gardner (NHS South West London CCG)</cp:lastModifiedBy>
  <cp:revision>1</cp:revision>
  <dcterms:modified xsi:type="dcterms:W3CDTF">2021-05-20T10:13:00Z</dcterms:modified>
</cp:coreProperties>
</file>