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4"/>
    <p:sldMasterId id="2147483687" r:id="rId5"/>
    <p:sldMasterId id="2147483660" r:id="rId6"/>
  </p:sldMasterIdLst>
  <p:notesMasterIdLst>
    <p:notesMasterId r:id="rId16"/>
  </p:notesMasterIdLst>
  <p:sldIdLst>
    <p:sldId id="278" r:id="rId7"/>
    <p:sldId id="331" r:id="rId8"/>
    <p:sldId id="269" r:id="rId9"/>
    <p:sldId id="332" r:id="rId10"/>
    <p:sldId id="333" r:id="rId11"/>
    <p:sldId id="334" r:id="rId12"/>
    <p:sldId id="335" r:id="rId13"/>
    <p:sldId id="336" r:id="rId14"/>
    <p:sldId id="32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Semibold" panose="020B0702040204020203" pitchFamily="34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woodward (STP Programme Office)" initials="Mw(PO" lastIdx="7" clrIdx="0">
    <p:extLst>
      <p:ext uri="{19B8F6BF-5375-455C-9EA6-DF929625EA0E}">
        <p15:presenceInfo xmlns:p15="http://schemas.microsoft.com/office/powerpoint/2012/main" userId="S::Michelle.woodward@swlondon.nhs.uk::0b82f8b5-d92e-4be7-8924-4871fab86743" providerId="AD"/>
      </p:ext>
    </p:extLst>
  </p:cmAuthor>
  <p:cmAuthor id="2" name="Helen Bailey (SWLondon Alliance)" initials="HB(A" lastIdx="16" clrIdx="1">
    <p:extLst>
      <p:ext uri="{19B8F6BF-5375-455C-9EA6-DF929625EA0E}">
        <p15:presenceInfo xmlns:p15="http://schemas.microsoft.com/office/powerpoint/2012/main" userId="S-1-5-21-3775634325-3508737111-3343073381-4607" providerId="AD"/>
      </p:ext>
    </p:extLst>
  </p:cmAuthor>
  <p:cmAuthor id="3" name="Lauren Field (STP Programme Office)" initials="LF(PO" lastIdx="1" clrIdx="2">
    <p:extLst>
      <p:ext uri="{19B8F6BF-5375-455C-9EA6-DF929625EA0E}">
        <p15:presenceInfo xmlns:p15="http://schemas.microsoft.com/office/powerpoint/2012/main" userId="S::Lauren.Field@swlondon.nhs.uk::18ca94a3-ae30-49e9-be60-f63804f2187a" providerId="AD"/>
      </p:ext>
    </p:extLst>
  </p:cmAuthor>
  <p:cmAuthor id="4" name="Debbie Calver (Sutton CCG)" initials="DC(C" lastIdx="3" clrIdx="3">
    <p:extLst>
      <p:ext uri="{19B8F6BF-5375-455C-9EA6-DF929625EA0E}">
        <p15:presenceInfo xmlns:p15="http://schemas.microsoft.com/office/powerpoint/2012/main" userId="S-1-5-21-3775634325-3508737111-3343073381-4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34"/>
    <a:srgbClr val="EA6293"/>
    <a:srgbClr val="6488C5"/>
    <a:srgbClr val="FF0000"/>
    <a:srgbClr val="000000"/>
    <a:srgbClr val="FFFFFF"/>
    <a:srgbClr val="F3D03A"/>
    <a:srgbClr val="2AB4AB"/>
    <a:srgbClr val="0000CC"/>
    <a:srgbClr val="67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5481" autoAdjust="0"/>
  </p:normalViewPr>
  <p:slideViewPr>
    <p:cSldViewPr snapToGrid="0">
      <p:cViewPr>
        <p:scale>
          <a:sx n="80" d="100"/>
          <a:sy n="80" d="100"/>
        </p:scale>
        <p:origin x="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7A84C-56FC-EC41-9CE9-A48B198ED96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662D2-3952-1C40-A359-FE169C5D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662D2-3952-1C40-A359-FE169C5D3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2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56C0-7C3C-4545-9A97-355DBB724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4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56C0-7C3C-4545-9A97-355DBB724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4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56C0-7C3C-4545-9A97-355DBB724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35F6-BF5C-4E0A-A6B4-B72C802DF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339E-8947-4A0F-8B59-FD3B085C6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0B55-A63C-482A-8E93-9EA2FF7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9CFB-E8B0-4F4E-80AA-340965E9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4F63-B55B-434F-B73E-BE408ADC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E53D8-34E9-446F-AB14-7DC20E98C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8492"/>
      </p:ext>
    </p:extLst>
  </p:cSld>
  <p:clrMapOvr>
    <a:masterClrMapping/>
  </p:clrMapOvr>
  <p:transition spd="slow" advClick="0" advTm="3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FDBA-E572-4E91-87EF-2C68CAE1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6704B-D00B-410A-92F2-B0A97C3C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74F20-E54E-4F9D-8EE1-48CEB5B7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D84C-13BA-4690-B77B-8A098503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DB7F-0F36-452A-8728-06391D0B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7983"/>
      </p:ext>
    </p:extLst>
  </p:cSld>
  <p:clrMapOvr>
    <a:masterClrMapping/>
  </p:clrMapOvr>
  <p:transition spd="slow" advClick="0" advTm="3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9D908-0040-4248-8EFE-85DEC5878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86D8F-F152-45EC-B6D2-E226C283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BD33-F980-4027-BD26-904D1024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16BC-5653-4A0A-9DE7-EC9AABA5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9480A-819F-4CCE-A825-6A6B1781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54260"/>
      </p:ext>
    </p:extLst>
  </p:cSld>
  <p:clrMapOvr>
    <a:masterClrMapping/>
  </p:clrMapOvr>
  <p:transition spd="slow" advClick="0" advTm="3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AB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5863" y="1122363"/>
            <a:ext cx="9482137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5863" y="3602038"/>
            <a:ext cx="9482137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3805304426"/>
      </p:ext>
    </p:extLst>
  </p:cSld>
  <p:clrMapOvr>
    <a:masterClrMapping/>
  </p:clrMapOvr>
  <p:transition spd="slow" advClick="0" advTm="3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74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575" y="1122363"/>
            <a:ext cx="9496425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1575" y="3602038"/>
            <a:ext cx="9496425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080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3634302660"/>
      </p:ext>
    </p:extLst>
  </p:cSld>
  <p:clrMapOvr>
    <a:masterClrMapping/>
  </p:clrMapOvr>
  <p:transition spd="slow" advClick="0" advTm="3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48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5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122363"/>
            <a:ext cx="946785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3602038"/>
            <a:ext cx="9467850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2171411694"/>
      </p:ext>
    </p:extLst>
  </p:cSld>
  <p:clrMapOvr>
    <a:masterClrMapping/>
  </p:clrMapOvr>
  <p:transition spd="slow" advClick="0" advTm="3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A6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C6298-BE5C-6F4A-884E-00BEF75C3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5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08EF6-D3FD-6B4A-9088-1C75CAC0F6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7288" y="1122363"/>
            <a:ext cx="9510712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83E1-3335-2144-B840-3681B25A9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7288" y="3602038"/>
            <a:ext cx="9510712" cy="165576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rgbClr val="F3D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slide.</a:t>
            </a:r>
          </a:p>
        </p:txBody>
      </p:sp>
    </p:spTree>
    <p:extLst>
      <p:ext uri="{BB962C8B-B14F-4D97-AF65-F5344CB8AC3E}">
        <p14:creationId xmlns:p14="http://schemas.microsoft.com/office/powerpoint/2010/main" val="71801220"/>
      </p:ext>
    </p:extLst>
  </p:cSld>
  <p:clrMapOvr>
    <a:masterClrMapping/>
  </p:clrMapOvr>
  <p:transition spd="slow" advClick="0" advTm="3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C6D7-2EA3-4C84-BCF0-95F2242D4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FC150-7FB1-401D-A3E3-EEB2E806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93D9F-3324-4A82-A236-32E11FA9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9E05-0EA8-4DFA-9FC2-5B1067AF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327C-60B4-409A-9C55-030BB9F4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7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46D-0F8D-42A0-8F6F-16E787A9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B535-FEC4-48C8-A03A-A1A18C94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3E1A-6F1B-49FD-9561-B8937728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84EE-F6DF-4C3F-B3AC-5CC558FB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42F9-CB44-436A-971C-C96E3583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4D60-01D6-4AF9-93C0-0CA4D133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560CB-E3A7-4441-89B1-5F02FE8D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2341-4671-486E-A880-4BCD5539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493DF-3DC5-4082-A8A6-E4E88526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F2D8-6C41-4983-9192-2EDB8601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36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6A48-43FD-478E-8D07-C3D55B1E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28ED-CB2B-4BA3-9DED-9DD19BCB8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8EE8-831D-4591-9E44-97DAEFB0F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76E1-78EE-453B-9560-4A351836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9BF0-92DE-4D94-97B9-2C18AFFC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9C9E8-2CDC-4505-9BC6-F98CC2B6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60A3-1162-4C1F-93B9-22435BED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309F-5B04-4851-9934-5EFC1BE3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E0AF-ADB7-4DE5-BF39-D8A42495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76C2-F116-413A-982D-EE0B5357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05100"/>
      </p:ext>
    </p:extLst>
  </p:cSld>
  <p:clrMapOvr>
    <a:masterClrMapping/>
  </p:clrMapOvr>
  <p:transition spd="slow" advClick="0" advTm="3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936-9C40-4C2C-9502-8C4F04B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60661-9168-41BB-A86B-1EB5CF9C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FD00B-2E29-485B-84C7-B20D2474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321A8-A8FF-41A9-8953-97137CBD5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B93E-A3CC-493B-8A8A-CDC6E5FCD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8C1E3-66AD-4F1E-8D53-0FC47995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DDF2C-4CB8-4D8C-8357-50204C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2145E-9ABC-4CD2-882D-993B8BFA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1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E56F-D2A9-4866-88D2-6025871B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D2C01-E9CC-40FE-AC14-D9BAE880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3DD43-C0EA-4FDB-8938-DE0B80CB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0FE1-DD02-41D3-A125-C0302FEE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08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1306F-5F0E-4FA2-AD6C-62C4B72A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4ADD5-5FE9-4FF4-BCDF-DC977C03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6539D-0DE9-44E3-AEDF-16C3CF95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7B8F-56B6-4E5A-9CB5-73F93C5A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991D-A58D-4DBD-90CE-53A82FDF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17590-406E-4553-91BC-F7E1CF3AA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1D8A2-D989-4044-809A-3E4BDE22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DADA6-AB79-4767-9CA0-CF3CE2F3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F9FFB-17F1-4EFC-9054-6497F56E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98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9E67-A824-434F-A10C-2931C3BC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B215A-5402-496A-909C-72927B1EA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8D17E-B863-49ED-9C83-3B318F33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BFAC1-833C-4293-AE53-B54BAD26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0F345-E7B2-41C7-AD1B-735363E1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22A5-A96D-4143-8923-052DDBB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43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1654-BD75-4253-B999-17685E31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83FC-BB5F-44BA-8432-93821880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9096-4AAA-40E2-8059-0143ACE5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0F39-99EA-4F29-8CF0-857EC3B3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3980-A24C-4BC7-B45D-DF2521E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79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3BDF9-3E22-4C1C-BE51-F3D1DBBB5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AAF1-F2CB-4F58-BBB4-2E5831E01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553B-2C2E-4BCE-869F-A357DDAB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F1E1-B52A-4907-A39E-6802F3BA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5144-76BE-4B4C-A691-FA879FAD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36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9639" y="1838408"/>
            <a:ext cx="4715284" cy="429666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6616" y="1838408"/>
            <a:ext cx="4665784" cy="429666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5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854A-B8EA-4C55-866C-6226C96B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8BC87-B617-46DB-B8F5-3D5DFAF4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3422-6C72-4637-8098-9B476A30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3E44D-BECB-4B81-9EC1-19214ED4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B45D6-7BBD-4D36-BBAF-41BDDB8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16C51-69C8-4C1F-89B4-B1CF4728B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3CD6E4-BFEE-4492-BE34-62DCC445C0FA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F93DB-9350-4C91-A452-DD0173849418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75637"/>
      </p:ext>
    </p:extLst>
  </p:cSld>
  <p:clrMapOvr>
    <a:masterClrMapping/>
  </p:clrMapOvr>
  <p:transition spd="slow" advClick="0" advTm="3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3C6C-19A1-4EA4-88C7-9D21959C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1064-C7FD-4A93-BCA7-4BEC1AE55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468B0-4863-4428-A2CB-B59398E50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1C52-DDD8-457B-8866-6922A2D3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B01BD-4B87-4945-A0FD-C3B21030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BA3E-EBF3-465B-A82B-7A5FF8EA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31BF5-CDDF-42B5-8AE0-9670AB1DA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E5DB9-28B5-4372-8B6E-ADE41909990B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05340-B17E-437B-A97A-CBE4F25B4864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0517"/>
      </p:ext>
    </p:extLst>
  </p:cSld>
  <p:clrMapOvr>
    <a:masterClrMapping/>
  </p:clrMapOvr>
  <p:transition spd="slow" advClick="0" advTm="3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B90E-0B39-40BF-9C92-EF57B724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03768-80F7-4A54-A927-41251BE6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774CB-CACF-458E-A58E-F7DBFE54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ACE18-4B16-4E59-A3BF-8C018E33E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C55F8-CBA5-4BA6-B3B8-6BA690D48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76653-4361-4172-A25F-68B48063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29AB8-4064-403E-8AFB-D376AEC6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1BA05-9AB8-4B23-8690-FEC72CD9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51F07-CC01-4B9C-A94C-3B4A45D5A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69EA9-74DF-4FED-9F50-2F7836EF42C7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7EBA9-2B34-476A-A736-CFABEBFAED67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88916"/>
      </p:ext>
    </p:extLst>
  </p:cSld>
  <p:clrMapOvr>
    <a:masterClrMapping/>
  </p:clrMapOvr>
  <p:transition spd="slow" advClick="0" advTm="3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C91D-FC30-4A9E-AE65-C938D7CA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9B476-662B-424D-8D70-F1566F4C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12B81-C533-4554-959D-938C7D41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D17D9-E90C-4B58-9D29-11E0E817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9E2C8-C0EC-418F-B520-6CA80528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65D0AA-D219-42D9-8A30-772416C4953B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CBB68-CE0C-42F3-8EB0-4546E8102997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26207"/>
      </p:ext>
    </p:extLst>
  </p:cSld>
  <p:clrMapOvr>
    <a:masterClrMapping/>
  </p:clrMapOvr>
  <p:transition spd="slow" advClick="0" advTm="3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813B5-C7E7-4A09-B824-AED5402A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59576-A544-4B53-8D10-6AC1AF70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F7322-B755-4196-8844-0086282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9D29C-20C4-4AD3-8106-8E9626F0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119FF-C4EF-4C17-846F-80C82DED93D5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1E808-3785-4177-9392-F78822FBE63B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0073"/>
      </p:ext>
    </p:extLst>
  </p:cSld>
  <p:clrMapOvr>
    <a:masterClrMapping/>
  </p:clrMapOvr>
  <p:transition spd="slow" advClick="0" advTm="3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10EA-9D5A-44CC-B529-7D5BC42A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D032-3644-421B-938D-64AD65DF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F9DEC-689A-4335-8D3F-3FA930E1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FBED-26C5-442C-9D7D-77CF37E7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19D86-E303-412E-AADC-52E4CF13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0FD4-5896-46E1-8F36-05F2E70B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CA2BC-684E-489D-8186-01F0A11F0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7FAE14-D3B2-4B4C-9FDF-CE7191915B92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CF0B8-8DD7-432A-9D60-7796EE9D7321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30297"/>
      </p:ext>
    </p:extLst>
  </p:cSld>
  <p:clrMapOvr>
    <a:masterClrMapping/>
  </p:clrMapOvr>
  <p:transition spd="slow" advClick="0" advTm="3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AB30-0BBA-4631-93E3-CE185BFA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0F8DB-1A26-4007-9296-A3A2FE04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408C2-E320-4436-A57C-02B160A9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DEA4-EDA1-4EDF-B542-41A014DC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5C36A-B21A-420D-896B-2830A36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EA7A8-DCA2-4160-95E3-68B30319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C9037-09FE-4F3B-BD4A-6731799DD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7144"/>
            <a:ext cx="12166600" cy="6843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33D0D-4274-44B5-8AFB-16E6AA9D616D}"/>
              </a:ext>
            </a:extLst>
          </p:cNvPr>
          <p:cNvSpPr txBox="1"/>
          <p:nvPr userDrawn="1"/>
        </p:nvSpPr>
        <p:spPr>
          <a:xfrm>
            <a:off x="500063" y="6356350"/>
            <a:ext cx="798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674696"/>
                </a:solidFill>
                <a:latin typeface="Century Gothic" panose="020B0502020202020204" pitchFamily="34" charset="0"/>
              </a:rPr>
              <a:t>We believe </a:t>
            </a:r>
            <a:r>
              <a:rPr lang="en-US" sz="1400">
                <a:latin typeface="Century Gothic" panose="020B0502020202020204" pitchFamily="34" charset="0"/>
              </a:rPr>
              <a:t>in an inclusive and innovative approach to care.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87143-4FD6-41EE-8670-CC7406A2E969}"/>
              </a:ext>
            </a:extLst>
          </p:cNvPr>
          <p:cNvSpPr txBox="1"/>
          <p:nvPr userDrawn="1"/>
        </p:nvSpPr>
        <p:spPr>
          <a:xfrm>
            <a:off x="8858250" y="6356350"/>
            <a:ext cx="249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>
                <a:latin typeface="Century Gothic" panose="020B0502020202020204" pitchFamily="34" charset="0"/>
              </a:rPr>
              <a:t>www.swlondon.nhs.uk</a:t>
            </a:r>
            <a:endParaRPr lang="en-US" sz="1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5703"/>
      </p:ext>
    </p:extLst>
  </p:cSld>
  <p:clrMapOvr>
    <a:masterClrMapping/>
  </p:clrMapOvr>
  <p:transition spd="slow" advClick="0" advTm="3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A8962-3BD0-4515-AA5E-99FADA77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3BF7-21EF-4ED8-A3C0-676EE0E3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BBEE-20BF-4699-AA68-F018CC4C8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D3C8-D1B4-446F-93FE-FCFEAFA7187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9028-FB63-4D60-A706-176EDE736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BF70-5F9F-4C62-8394-31D63D440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DE2C-CF41-4872-B578-6576AEB35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49" r:id="rId12"/>
    <p:sldLayoutId id="2147483699" r:id="rId13"/>
    <p:sldLayoutId id="2147483661" r:id="rId14"/>
    <p:sldLayoutId id="2147483700" r:id="rId15"/>
  </p:sldLayoutIdLst>
  <p:transition spd="slow" advClick="0" advTm="3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32E62-4B98-4859-9981-91C71D28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6947-AAE6-44B7-BF9B-4223594C0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8771-191E-4EBD-B6A4-F17028B7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3D37-461E-4C32-AE9F-8F23911ECD1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7647-5F04-432B-8C45-36F8DDBC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D4A4-F156-4132-B060-AC4BA83CF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4C11-F643-415D-9E63-3C61EEA46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9640" y="274639"/>
            <a:ext cx="973276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641" y="1691378"/>
            <a:ext cx="97327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49641" y="1417639"/>
            <a:ext cx="9732759" cy="0"/>
          </a:xfrm>
          <a:prstGeom prst="line">
            <a:avLst/>
          </a:prstGeom>
          <a:ln w="6350" cmpd="sng">
            <a:solidFill>
              <a:srgbClr val="003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A91988-5225-E14C-BF16-E881B761B115}"/>
              </a:ext>
            </a:extLst>
          </p:cNvPr>
          <p:cNvSpPr txBox="1"/>
          <p:nvPr userDrawn="1"/>
        </p:nvSpPr>
        <p:spPr>
          <a:xfrm>
            <a:off x="11582397" y="6488668"/>
            <a:ext cx="609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F93C890-56FA-0C4C-B56A-6BF10B7B8BA7}" type="slidenum"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333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10000"/>
        </a:lnSpc>
        <a:spcBef>
          <a:spcPct val="20000"/>
        </a:spcBef>
        <a:spcAft>
          <a:spcPts val="800"/>
        </a:spcAft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ectioncontrol@swlondon.nhs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hyperlink" Target="mailto:carehomesupport@Jigsaw24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+442037940272,,851270186" TargetMode="External"/><Relationship Id="rId2" Type="http://schemas.openxmlformats.org/officeDocument/2006/relationships/hyperlink" Target="https://urldefense.proofpoint.com/v2/url?u=https-3A__teams.microsoft.com_l_meetup-2Djoin_19-253ameeting-5FOGUxZGJmZmItZmE3Mi00ODlhLThkYWQtZDM3NDdhMzhhYjcy-2540thread.v2_0-3Fcontext-3D-257b-2522Tid-2522-253a-25227894e05b-2D53c3-2D43f7-2D96e0-2Dee7edf001f4c-2522-252c-2522Oid-2522-253a-252217f38ef3-2D5ab3-2D4adc-2Da15a-2De1acfe14b434-2522-257d&amp;d=DwMFAg&amp;c=HmJinpA0me9MkKQ19xEDwK7irBsCvGfF6AWwfMZqono&amp;r=tSN8OFJpLeed_9-Bd7FUACDbPsADA3mMCyU0hyXct4U&amp;m=DW5kK929RpfVskX4o-oR9BK7z4PaSFQkE4HtUXYG4Jk&amp;s=tPORTf7tCN8gJ71jHELn4EoYXAbt3mpC-LA4lwVDM7E&amp;e=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414" y="136525"/>
            <a:ext cx="10558910" cy="2829312"/>
          </a:xfrm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3600" b="1" dirty="0"/>
              <a:t>Information Sharing Webinar</a:t>
            </a:r>
            <a:br>
              <a:rPr lang="en-GB" sz="3600" b="1" dirty="0"/>
            </a:br>
            <a:r>
              <a:rPr lang="en-GB" sz="3600" b="1" dirty="0"/>
              <a:t>COVID-19</a:t>
            </a:r>
            <a:br>
              <a:rPr lang="en-GB" sz="3600" b="1" dirty="0"/>
            </a:br>
            <a:r>
              <a:rPr lang="en-GB" sz="3600" b="1" dirty="0"/>
              <a:t>11am -12 noon Tuesday 23</a:t>
            </a:r>
            <a:r>
              <a:rPr lang="en-GB" sz="3600" b="1" baseline="30000" dirty="0"/>
              <a:t>rd</a:t>
            </a:r>
            <a:r>
              <a:rPr lang="en-GB" sz="3600" b="1" dirty="0"/>
              <a:t> February 2021</a:t>
            </a: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46467"/>
            <a:ext cx="12192000" cy="4673351"/>
          </a:xfrm>
        </p:spPr>
        <p:txBody>
          <a:bodyPr>
            <a:normAutofit fontScale="47500" lnSpcReduction="20000"/>
          </a:bodyPr>
          <a:lstStyle/>
          <a:p>
            <a:endParaRPr lang="en-GB" sz="55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Introduction and Vaccine Update Viccie Nelson SWL CCG Associate Director of Transformation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Supporting Recruitment for the Care Sector Polly Persechino Policy and Programme Manager – Economy, Skills and Employment South London Partnership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Place Based Placements Scott Topping Health Education England, working across London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/>
              <a:t>IPC Updates Debbie Calver Infection Prevention and Control Nurse Specialist SWL CCG</a:t>
            </a:r>
          </a:p>
          <a:p>
            <a:pPr algn="l"/>
            <a:endParaRPr lang="en-GB" sz="4000" dirty="0"/>
          </a:p>
          <a:p>
            <a:r>
              <a:rPr lang="en-GB" sz="5500" dirty="0"/>
              <a:t>Please use the chat function on Teams to ask questions. </a:t>
            </a:r>
          </a:p>
          <a:p>
            <a:r>
              <a:rPr lang="en-GB" sz="5500" b="1" u="sng" dirty="0"/>
              <a:t>Please mute your lines and turn off your video as the webinar will be recorded. </a:t>
            </a:r>
          </a:p>
          <a:p>
            <a:r>
              <a:rPr lang="en-GB" sz="5500" b="1" u="sng" dirty="0"/>
              <a:t>The webinar will start at 11am</a:t>
            </a:r>
          </a:p>
          <a:p>
            <a:endParaRPr lang="en-GB" sz="3100" b="1" u="sng" dirty="0"/>
          </a:p>
          <a:p>
            <a:r>
              <a:rPr lang="en-GB" sz="4500" dirty="0"/>
              <a:t>If you have any questions or any suggestions on what you would like to see covered in these webinars please email: </a:t>
            </a:r>
            <a:r>
              <a:rPr lang="en-GB" sz="4500" dirty="0">
                <a:hlinkClick r:id="rId3"/>
              </a:rPr>
              <a:t>infectioncontrol@swlondon.nhs.uk</a:t>
            </a:r>
            <a:endParaRPr lang="en-GB" sz="4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B70C-8AF5-4193-8766-717AE232EC52}"/>
              </a:ext>
            </a:extLst>
          </p:cNvPr>
          <p:cNvSpPr txBox="1"/>
          <p:nvPr/>
        </p:nvSpPr>
        <p:spPr>
          <a:xfrm>
            <a:off x="0" y="0"/>
            <a:ext cx="472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for C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are Home staff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Croydon Richmond Merton Wandsworth Kingston and Sutton</a:t>
            </a:r>
          </a:p>
        </p:txBody>
      </p:sp>
    </p:spTree>
    <p:extLst>
      <p:ext uri="{BB962C8B-B14F-4D97-AF65-F5344CB8AC3E}">
        <p14:creationId xmlns:p14="http://schemas.microsoft.com/office/powerpoint/2010/main" val="4262642620"/>
      </p:ext>
    </p:extLst>
  </p:cSld>
  <p:clrMapOvr>
    <a:masterClrMapping/>
  </p:clrMapOvr>
  <p:transition spd="slow" advClick="0" advTm="3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B51D-C2E0-43B7-B960-62A175723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385" y="285225"/>
            <a:ext cx="7606018" cy="210563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3087"/>
                </a:solidFill>
                <a:latin typeface="Frutiger LT W01_65 Bold1475746"/>
              </a:rPr>
              <a:t>Joint advice from the NHS and law enforcement agencies on protecting yourself from COVID-19 cons</a:t>
            </a:r>
            <a:br>
              <a:rPr lang="en-GB" sz="3200" b="1" dirty="0">
                <a:solidFill>
                  <a:srgbClr val="003087"/>
                </a:solidFill>
                <a:latin typeface="Frutiger LT W01_65 Bold1475746"/>
              </a:rPr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5A2B-9D08-4D3A-B304-ECBE896C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0" y="2192687"/>
            <a:ext cx="12004645" cy="4216501"/>
          </a:xfrm>
        </p:spPr>
        <p:txBody>
          <a:bodyPr>
            <a:normAutofit/>
          </a:bodyPr>
          <a:lstStyle/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In the UK, coronavirus vaccines will only be available via the National Health Service.</a:t>
            </a:r>
          </a:p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You can be contacted by the </a:t>
            </a:r>
            <a:r>
              <a:rPr lang="en-GB" sz="2400" i="0" dirty="0">
                <a:solidFill>
                  <a:schemeClr val="bg2"/>
                </a:solidFill>
                <a:effectLst/>
                <a:latin typeface="-apple-system"/>
              </a:rPr>
              <a:t>NHS, your employer, a GP surgery or pharmacy 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local to you, or as a reply to the email you have sent to the SWL referral email address to receive your vaccine.</a:t>
            </a:r>
          </a:p>
          <a:p>
            <a:pPr algn="l" fontAlgn="base"/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Remember,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the vaccine is free of charge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. At no point will you be asked to pay.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ask you for your bank account or card details.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ask you for your PIN or banking password.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</a:t>
            </a:r>
            <a:r>
              <a:rPr lang="en-GB" sz="2400" i="0" u="sng" dirty="0">
                <a:solidFill>
                  <a:schemeClr val="bg2"/>
                </a:solidFill>
                <a:effectLst/>
                <a:latin typeface="-apple-system"/>
              </a:rPr>
              <a:t>never</a:t>
            </a: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 arrive unannounced at your home to administer the vaccine.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2"/>
                </a:solidFill>
                <a:effectLst/>
                <a:latin typeface="-apple-system"/>
              </a:rPr>
              <a:t>The NHS will never ask you to prove your identity by sending copies of personal documents such as your passport, driving licence, bills or pay slips.</a:t>
            </a:r>
          </a:p>
        </p:txBody>
      </p:sp>
    </p:spTree>
    <p:extLst>
      <p:ext uri="{BB962C8B-B14F-4D97-AF65-F5344CB8AC3E}">
        <p14:creationId xmlns:p14="http://schemas.microsoft.com/office/powerpoint/2010/main" val="2049831605"/>
      </p:ext>
    </p:extLst>
  </p:cSld>
  <p:clrMapOvr>
    <a:masterClrMapping/>
  </p:clrMapOvr>
  <p:transition spd="slow" advClick="0" advTm="3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1BD-25CD-4968-9719-79708169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16" y="453347"/>
            <a:ext cx="9732760" cy="8926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Staff Recruitment Survey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5B32E-6E9E-4DA0-9813-2199F65F8CBF}"/>
              </a:ext>
            </a:extLst>
          </p:cNvPr>
          <p:cNvSpPr txBox="1"/>
          <p:nvPr/>
        </p:nvSpPr>
        <p:spPr>
          <a:xfrm>
            <a:off x="436504" y="1486354"/>
            <a:ext cx="115928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Support available from The Prince’s Trust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The Prince’s Trust has committed to supporting 10,000 young people aged 18-30 into careers within Health &amp; Social Care over the next four years. </a:t>
            </a:r>
            <a:endParaRPr lang="en-GB" sz="1100" b="0" i="0" dirty="0"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To take part in this programme all The Princes Trust needs is entry level roles for young people to interview for and someone to interview them on the recruitment day.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5F584-7BE8-4CA5-9F5B-54826A72A3E0}"/>
              </a:ext>
            </a:extLst>
          </p:cNvPr>
          <p:cNvSpPr txBox="1">
            <a:spLocks/>
          </p:cNvSpPr>
          <p:nvPr/>
        </p:nvSpPr>
        <p:spPr>
          <a:xfrm>
            <a:off x="1909417" y="5725615"/>
            <a:ext cx="8373165" cy="1131503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None/>
            </a:pPr>
            <a:r>
              <a:rPr lang="en-GB" sz="3400" b="1" dirty="0">
                <a:solidFill>
                  <a:prstClr val="black"/>
                </a:solidFill>
                <a:latin typeface="Arial"/>
              </a:rPr>
              <a:t>For further information please contact :  </a:t>
            </a:r>
            <a:r>
              <a:rPr lang="en-GB" sz="3400" b="1" i="0" dirty="0">
                <a:solidFill>
                  <a:srgbClr val="005A9E"/>
                </a:solidFill>
                <a:effectLst/>
                <a:latin typeface="Segoe UI Web Semilight"/>
              </a:rPr>
              <a:t>paul.harper@swlondon.nhs.uk</a:t>
            </a: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DB692-4166-4F0D-ADD6-0E09EEC0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785" y="175396"/>
            <a:ext cx="2344640" cy="88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714A9-2A58-40B8-80C9-4DF1BCB79BEF}"/>
              </a:ext>
            </a:extLst>
          </p:cNvPr>
          <p:cNvSpPr txBox="1"/>
          <p:nvPr/>
        </p:nvSpPr>
        <p:spPr>
          <a:xfrm>
            <a:off x="436780" y="3054150"/>
            <a:ext cx="9000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Student Placements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Are you interested in hosting a placement student (Nurses and AHPs in training)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Individual placements </a:t>
            </a:r>
            <a:r>
              <a:rPr lang="en-GB" dirty="0">
                <a:latin typeface="Calibri" panose="020F0502020204030204" pitchFamily="34" charset="0"/>
              </a:rPr>
              <a:t>run for a m</a:t>
            </a:r>
            <a:r>
              <a:rPr lang="en-GB" b="0" i="0" dirty="0">
                <a:effectLst/>
                <a:latin typeface="Calibri" panose="020F0502020204030204" pitchFamily="34" charset="0"/>
              </a:rPr>
              <a:t>inimum of 3 weeks,  we </a:t>
            </a:r>
            <a:r>
              <a:rPr lang="en-GB" dirty="0">
                <a:latin typeface="Calibri" panose="020F0502020204030204" pitchFamily="34" charset="0"/>
              </a:rPr>
              <a:t>can establish a regular rotation of placements,  supervision is required (but training and support for your staff is provided).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AFBA1-E14F-42EE-AD83-5A6C67104ADA}"/>
              </a:ext>
            </a:extLst>
          </p:cNvPr>
          <p:cNvSpPr txBox="1"/>
          <p:nvPr/>
        </p:nvSpPr>
        <p:spPr>
          <a:xfrm>
            <a:off x="436504" y="4376151"/>
            <a:ext cx="91462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Recruiting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 Work and Health Programme is an employment support programme, seeking to find long term sustainable employment opportunities for people in south London.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Please let us know about your recruitment needs  -  we may be able to help.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C30F-DD5C-454B-AFED-DA3C5A9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385" y="3863542"/>
            <a:ext cx="2223835" cy="2238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BFD17-A040-499C-83C8-2B0E4D6D209A}"/>
              </a:ext>
            </a:extLst>
          </p:cNvPr>
          <p:cNvSpPr txBox="1"/>
          <p:nvPr/>
        </p:nvSpPr>
        <p:spPr>
          <a:xfrm>
            <a:off x="9531385" y="2821984"/>
            <a:ext cx="222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To access our survey please SCAN :</a:t>
            </a:r>
          </a:p>
        </p:txBody>
      </p:sp>
    </p:spTree>
    <p:extLst>
      <p:ext uri="{BB962C8B-B14F-4D97-AF65-F5344CB8AC3E}">
        <p14:creationId xmlns:p14="http://schemas.microsoft.com/office/powerpoint/2010/main" val="220522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AA6D85-6B85-4922-8F95-E3762FACF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A1C43B1-89D9-4004-A06D-C34EAB198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12DC26-45BC-4B51-8023-CCA966CF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47" y="1122363"/>
            <a:ext cx="5509906" cy="55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74048"/>
      </p:ext>
    </p:extLst>
  </p:cSld>
  <p:clrMapOvr>
    <a:masterClrMapping/>
  </p:clrMapOvr>
  <p:transition spd="slow" advClick="0" advTm="3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CE586-8434-4A86-B6CC-6D222EE4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Covid-19 Electronic Booking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ED8BF-BC72-45CD-B91C-CA6C634545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47" y="287439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55211-B9E6-4D6F-A116-3D320E67B16B}"/>
              </a:ext>
            </a:extLst>
          </p:cNvPr>
          <p:cNvSpPr txBox="1"/>
          <p:nvPr/>
        </p:nvSpPr>
        <p:spPr>
          <a:xfrm>
            <a:off x="3315662" y="2804591"/>
            <a:ext cx="8990987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form is for anyone that has concerns about attending a hospital hub for the vaccine and/or having difficulty with booking a vaccine through swift queue and/or would prefer to attend a local GP Surgery in South West London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details will be logged and contact will be made within 24hrs to provide the necessary support to access the vaccine.  </a:t>
            </a:r>
          </a:p>
        </p:txBody>
      </p:sp>
    </p:spTree>
    <p:extLst>
      <p:ext uri="{BB962C8B-B14F-4D97-AF65-F5344CB8AC3E}">
        <p14:creationId xmlns:p14="http://schemas.microsoft.com/office/powerpoint/2010/main" val="4019732579"/>
      </p:ext>
    </p:extLst>
  </p:cSld>
  <p:clrMapOvr>
    <a:masterClrMapping/>
  </p:clrMapOvr>
  <p:transition spd="slow" advClick="0" advTm="3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1BD-25CD-4968-9719-79708169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20" y="436423"/>
            <a:ext cx="9732760" cy="892621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B050"/>
                </a:solidFill>
              </a:rPr>
              <a:t>NHSx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iPADs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5F584-7BE8-4CA5-9F5B-54826A72A3E0}"/>
              </a:ext>
            </a:extLst>
          </p:cNvPr>
          <p:cNvSpPr txBox="1">
            <a:spLocks/>
          </p:cNvSpPr>
          <p:nvPr/>
        </p:nvSpPr>
        <p:spPr>
          <a:xfrm>
            <a:off x="2705111" y="5804351"/>
            <a:ext cx="8373165" cy="1131503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None/>
            </a:pPr>
            <a:r>
              <a:rPr lang="en-GB" sz="3400" b="1" dirty="0">
                <a:solidFill>
                  <a:prstClr val="black"/>
                </a:solidFill>
                <a:latin typeface="Arial"/>
              </a:rPr>
              <a:t>For help and support please contact :  </a:t>
            </a:r>
            <a:r>
              <a:rPr lang="en-GB" sz="3400" b="1" i="0" dirty="0">
                <a:solidFill>
                  <a:srgbClr val="005A9E"/>
                </a:solidFill>
                <a:effectLst/>
                <a:latin typeface="Segoe UI Web Semilight"/>
              </a:rPr>
              <a:t>swlcarehomes.admin@swlondon.nhs.uk</a:t>
            </a: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DB692-4166-4F0D-ADD6-0E09EEC0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168" y="172608"/>
            <a:ext cx="2661150" cy="1003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A85552-6709-4393-A545-65A8693F145B}"/>
              </a:ext>
            </a:extLst>
          </p:cNvPr>
          <p:cNvSpPr txBox="1"/>
          <p:nvPr/>
        </p:nvSpPr>
        <p:spPr>
          <a:xfrm>
            <a:off x="913828" y="1783943"/>
            <a:ext cx="59778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Please get in touch if you need help to activate your </a:t>
            </a:r>
            <a:r>
              <a:rPr lang="en-GB" sz="1600" b="1" dirty="0" err="1"/>
              <a:t>iPAD</a:t>
            </a:r>
            <a:endParaRPr lang="en-GB" sz="1600" b="1" dirty="0"/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/>
              <a:t>Technical support for your iPad is available from the iPad supplier, Jigsaw24, they can be contacted on 03332 409 234, or by email at </a:t>
            </a:r>
            <a:r>
              <a:rPr lang="en-GB" sz="1600" dirty="0">
                <a:solidFill>
                  <a:srgbClr val="0070C0"/>
                </a:solidFill>
                <a:hlinkClick r:id="rId4"/>
              </a:rPr>
              <a:t>carehomesupport@Jigsaw24.com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/>
              <a:t>Additional set up guidance and video tutorials are available via the Digital Social Care website. This includes guidance for using </a:t>
            </a:r>
            <a:r>
              <a:rPr lang="en-GB" sz="1600" dirty="0" err="1"/>
              <a:t>NHSmail</a:t>
            </a:r>
            <a:r>
              <a:rPr lang="en-GB" sz="1600" dirty="0"/>
              <a:t> and MS Teams on the iPad.  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/>
              <a:t>Weekly set up and troubleshooting webinars run by Digital Social Care are available.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ctr"/>
            <a:r>
              <a:rPr lang="en-GB" sz="2000" b="1" dirty="0">
                <a:solidFill>
                  <a:srgbClr val="00B050"/>
                </a:solidFill>
              </a:rPr>
              <a:t>If you get stuck,  please get in touch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E607E8-DB71-42A9-B534-FA140A14C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075" y="1779370"/>
            <a:ext cx="5018242" cy="31836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C2FAC1-44E8-4EAA-BACC-0A25AFF019CF}"/>
              </a:ext>
            </a:extLst>
          </p:cNvPr>
          <p:cNvSpPr txBox="1"/>
          <p:nvPr/>
        </p:nvSpPr>
        <p:spPr>
          <a:xfrm>
            <a:off x="7279054" y="5138707"/>
            <a:ext cx="475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/>
            <a:r>
              <a:rPr lang="en-GB" sz="1200" b="1" dirty="0"/>
              <a:t>Note :  	</a:t>
            </a:r>
            <a:r>
              <a:rPr lang="en-GB" sz="1200" dirty="0"/>
              <a:t>311 devices were allocated across South West London.  7% have yet to be activated. </a:t>
            </a:r>
          </a:p>
        </p:txBody>
      </p:sp>
    </p:spTree>
    <p:extLst>
      <p:ext uri="{BB962C8B-B14F-4D97-AF65-F5344CB8AC3E}">
        <p14:creationId xmlns:p14="http://schemas.microsoft.com/office/powerpoint/2010/main" val="92072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51BD-25CD-4968-9719-79708169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15" y="283036"/>
            <a:ext cx="9732760" cy="8926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Staff Recruitment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5B32E-6E9E-4DA0-9813-2199F65F8CBF}"/>
              </a:ext>
            </a:extLst>
          </p:cNvPr>
          <p:cNvSpPr txBox="1"/>
          <p:nvPr/>
        </p:nvSpPr>
        <p:spPr>
          <a:xfrm>
            <a:off x="981788" y="1486354"/>
            <a:ext cx="112102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Support available from The Prince’s Trust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The Prince’s Trust has committed to supporting 10,000 young people aged 18-30 into careers within Health &amp; Social Care over the next four years. </a:t>
            </a:r>
            <a:endParaRPr lang="en-GB" sz="1100" b="0" i="0" dirty="0"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To take part in this programme all The Princes Trust needs is entry level roles for young people to interview for and someone to interview them on the recruitment day.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5F584-7BE8-4CA5-9F5B-54826A72A3E0}"/>
              </a:ext>
            </a:extLst>
          </p:cNvPr>
          <p:cNvSpPr txBox="1">
            <a:spLocks/>
          </p:cNvSpPr>
          <p:nvPr/>
        </p:nvSpPr>
        <p:spPr>
          <a:xfrm>
            <a:off x="2400311" y="5691139"/>
            <a:ext cx="8373165" cy="1131503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None/>
            </a:pPr>
            <a:r>
              <a:rPr lang="en-GB" sz="3400" b="1" dirty="0">
                <a:solidFill>
                  <a:prstClr val="black"/>
                </a:solidFill>
                <a:latin typeface="Arial"/>
              </a:rPr>
              <a:t>For further information please contact :  </a:t>
            </a:r>
            <a:r>
              <a:rPr lang="en-GB" sz="3400" b="1" i="0" dirty="0">
                <a:solidFill>
                  <a:srgbClr val="005A9E"/>
                </a:solidFill>
                <a:effectLst/>
                <a:latin typeface="Segoe UI Web Semilight"/>
              </a:rPr>
              <a:t>paul.harper@swlondon.nhs.uk</a:t>
            </a: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DB692-4166-4F0D-ADD6-0E09EEC0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168" y="172608"/>
            <a:ext cx="2661150" cy="1003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714A9-2A58-40B8-80C9-4DF1BCB79BEF}"/>
              </a:ext>
            </a:extLst>
          </p:cNvPr>
          <p:cNvSpPr txBox="1"/>
          <p:nvPr/>
        </p:nvSpPr>
        <p:spPr>
          <a:xfrm>
            <a:off x="981788" y="3026687"/>
            <a:ext cx="93639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Student Placements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Are you interested in hosting a placement student (Nurses and AHPs in training)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Calibri" panose="020F0502020204030204" pitchFamily="34" charset="0"/>
              </a:rPr>
              <a:t>Individual placements </a:t>
            </a:r>
            <a:r>
              <a:rPr lang="en-GB" dirty="0">
                <a:latin typeface="Calibri" panose="020F0502020204030204" pitchFamily="34" charset="0"/>
              </a:rPr>
              <a:t>run for a m</a:t>
            </a:r>
            <a:r>
              <a:rPr lang="en-GB" b="0" i="0" dirty="0">
                <a:effectLst/>
                <a:latin typeface="Calibri" panose="020F0502020204030204" pitchFamily="34" charset="0"/>
              </a:rPr>
              <a:t>inimum of 3 weeks,  we </a:t>
            </a:r>
            <a:r>
              <a:rPr lang="en-GB" dirty="0">
                <a:latin typeface="Calibri" panose="020F0502020204030204" pitchFamily="34" charset="0"/>
              </a:rPr>
              <a:t>can establish a regular rotation of placements,  supervision is required (but training and support for your staff is provided).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AFBA1-E14F-42EE-AD83-5A6C67104ADA}"/>
              </a:ext>
            </a:extLst>
          </p:cNvPr>
          <p:cNvSpPr txBox="1"/>
          <p:nvPr/>
        </p:nvSpPr>
        <p:spPr>
          <a:xfrm>
            <a:off x="981788" y="4358913"/>
            <a:ext cx="91462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Recruiting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The Work and Health Programme is an employment support programme, seeking to find long term sustainable employment opportunities for people in south London.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1F1E"/>
                </a:solidFill>
                <a:latin typeface="Calibri" panose="020F0502020204030204" pitchFamily="34" charset="0"/>
              </a:rPr>
              <a:t>Please let us know about your recruitment needs  -  we may be able to help  -  look out for our Survey Monkey.</a:t>
            </a:r>
            <a:endParaRPr lang="en-GB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C30F-DD5C-454B-AFED-DA3C5A99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674" y="3888599"/>
            <a:ext cx="1900205" cy="19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85" y="26126"/>
            <a:ext cx="9732760" cy="147050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Capacity Tracker </a:t>
            </a:r>
            <a:br>
              <a:rPr lang="en-US" sz="44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Webinars for Home Care Providers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2BDDF-85A3-4E6F-9215-1CECA8D021AE}"/>
              </a:ext>
            </a:extLst>
          </p:cNvPr>
          <p:cNvSpPr txBox="1"/>
          <p:nvPr/>
        </p:nvSpPr>
        <p:spPr>
          <a:xfrm>
            <a:off x="1083285" y="1551330"/>
            <a:ext cx="1090841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Every Friday at 2:00pm.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Back-to-Basics with Q&amp;A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Update on changes and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28600" indent="-228600" algn="l"/>
            <a:endParaRPr lang="en-GB" sz="900" dirty="0">
              <a:solidFill>
                <a:srgbClr val="0070C0"/>
              </a:solidFill>
              <a:hlinkClick r:id="rId2"/>
            </a:endParaRPr>
          </a:p>
          <a:p>
            <a:pPr marL="228600" indent="-228600" algn="l"/>
            <a:r>
              <a:rPr lang="en-GB" sz="2000" b="0" i="0" dirty="0">
                <a:solidFill>
                  <a:srgbClr val="6264A7"/>
                </a:solidFill>
                <a:effectLst/>
                <a:latin typeface="Segoe UI Semibold" panose="020B0702040204020203" pitchFamily="34" charset="0"/>
                <a:hlinkClick r:id="rId2"/>
              </a:rPr>
              <a:t>Click here to join the meeting</a:t>
            </a:r>
            <a:r>
              <a:rPr lang="en-GB" sz="2000" b="0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marL="228600" indent="-228600" algn="l"/>
            <a:r>
              <a:rPr lang="en-GB" sz="2000" b="1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Or call in (audio only)</a:t>
            </a:r>
            <a:r>
              <a:rPr lang="en-GB" sz="2000" b="0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marL="228600" indent="-228600" algn="l"/>
            <a:endParaRPr lang="en-GB" sz="1200" b="0" i="0" dirty="0">
              <a:solidFill>
                <a:srgbClr val="252424"/>
              </a:solidFill>
              <a:effectLst/>
              <a:latin typeface="Segoe UI" panose="020B0502040204020203" pitchFamily="34" charset="0"/>
            </a:endParaRPr>
          </a:p>
          <a:p>
            <a:pPr marL="228600" indent="-228600" algn="l"/>
            <a:r>
              <a:rPr lang="en-GB" sz="2000" b="0" i="0" dirty="0">
                <a:solidFill>
                  <a:srgbClr val="6264A7"/>
                </a:solidFill>
                <a:effectLst/>
                <a:latin typeface="inherit"/>
                <a:hlinkClick r:id="rId3"/>
              </a:rPr>
              <a:t>+44 20 3794 0272,,851270186#</a:t>
            </a:r>
            <a:r>
              <a:rPr lang="en-GB" sz="2000" b="0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   </a:t>
            </a:r>
          </a:p>
          <a:p>
            <a:pPr marL="228600" indent="-228600" algn="l"/>
            <a:r>
              <a:rPr lang="en-GB" sz="2000" b="0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United Kingdom, London Phone Conference ID: 851 270 186#</a:t>
            </a:r>
            <a:endParaRPr lang="en-GB" sz="20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05404-D57E-4382-AF1B-EBCE082BF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674" y="189684"/>
            <a:ext cx="2789454" cy="10556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17DD6E-E136-410C-9A7B-555B8D940D78}"/>
              </a:ext>
            </a:extLst>
          </p:cNvPr>
          <p:cNvSpPr txBox="1">
            <a:spLocks/>
          </p:cNvSpPr>
          <p:nvPr/>
        </p:nvSpPr>
        <p:spPr>
          <a:xfrm>
            <a:off x="3069899" y="5471355"/>
            <a:ext cx="8373165" cy="155323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None/>
            </a:pPr>
            <a:r>
              <a:rPr lang="en-GB" sz="3400" b="1" dirty="0">
                <a:solidFill>
                  <a:prstClr val="black"/>
                </a:solidFill>
                <a:latin typeface="Arial"/>
              </a:rPr>
              <a:t>For the meeting series contact :  </a:t>
            </a:r>
            <a:r>
              <a:rPr lang="en-GB" sz="3400" b="1" i="0" dirty="0">
                <a:solidFill>
                  <a:srgbClr val="005A9E"/>
                </a:solidFill>
                <a:effectLst/>
                <a:latin typeface="Segoe UI Web Semilight"/>
              </a:rPr>
              <a:t>paul.harper@swlondon.nhs.uk</a:t>
            </a:r>
            <a:endParaRPr lang="en-GB" sz="20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57189" indent="-457189" defTabSz="609585">
              <a:spcAft>
                <a:spcPts val="800"/>
              </a:spcAft>
              <a:buClr>
                <a:srgbClr val="005EB8"/>
              </a:buClr>
            </a:pPr>
            <a:endParaRPr lang="en-GB" sz="900" b="1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  <a:p>
            <a:pPr marL="482588" indent="0" defTabSz="609585">
              <a:spcAft>
                <a:spcPts val="800"/>
              </a:spcAft>
              <a:buClr>
                <a:srgbClr val="005EB8"/>
              </a:buClr>
              <a:buNone/>
            </a:pPr>
            <a:endParaRPr lang="en-GB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60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2D66-C9CA-499B-BB19-494D5B57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43E2-9BF0-4397-87B7-133A0D50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13EA7E97-10B7-4507-91CA-7EF9B6BF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2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WL">
      <a:dk1>
        <a:sysClr val="windowText" lastClr="000000"/>
      </a:dk1>
      <a:lt1>
        <a:sysClr val="window" lastClr="FFFFFF"/>
      </a:lt1>
      <a:dk2>
        <a:srgbClr val="005EB8"/>
      </a:dk2>
      <a:lt2>
        <a:srgbClr val="E8EDEE"/>
      </a:lt2>
      <a:accent1>
        <a:srgbClr val="41B6E6"/>
      </a:accent1>
      <a:accent2>
        <a:srgbClr val="AE2573"/>
      </a:accent2>
      <a:accent3>
        <a:srgbClr val="78BE20"/>
      </a:accent3>
      <a:accent4>
        <a:srgbClr val="330072"/>
      </a:accent4>
      <a:accent5>
        <a:srgbClr val="00A499"/>
      </a:accent5>
      <a:accent6>
        <a:srgbClr val="FFB81C"/>
      </a:accent6>
      <a:hlink>
        <a:srgbClr val="005EB8"/>
      </a:hlink>
      <a:folHlink>
        <a:srgbClr val="AE25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7DB4AF249DA4A93166A0302B4ED20" ma:contentTypeVersion="8" ma:contentTypeDescription="Create a new document." ma:contentTypeScope="" ma:versionID="3b9041bef2a35f07a0352ceaef2b549e">
  <xsd:schema xmlns:xsd="http://www.w3.org/2001/XMLSchema" xmlns:xs="http://www.w3.org/2001/XMLSchema" xmlns:p="http://schemas.microsoft.com/office/2006/metadata/properties" xmlns:ns2="931c8a05-ef8c-4d12-a116-d3b5c016c9d9" xmlns:ns3="72e71d6a-dace-44cc-9edf-ed41cdb3bab6" targetNamespace="http://schemas.microsoft.com/office/2006/metadata/properties" ma:root="true" ma:fieldsID="07931c9327bfcc65ee2fc87e97718cf8" ns2:_="" ns3:_="">
    <xsd:import namespace="931c8a05-ef8c-4d12-a116-d3b5c016c9d9"/>
    <xsd:import namespace="72e71d6a-dace-44cc-9edf-ed41cdb3b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8a05-ef8c-4d12-a116-d3b5c016c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71d6a-dace-44cc-9edf-ed41cdb3b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C1143-D0D7-4EF8-986A-884B8E288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D8E9B9-8C00-4E58-93D0-CD88848850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BB33B6-9024-4AE0-89F9-25D3D163F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c8a05-ef8c-4d12-a116-d3b5c016c9d9"/>
    <ds:schemaRef ds:uri="72e71d6a-dace-44cc-9edf-ed41cdb3b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18597</TotalTime>
  <Words>958</Words>
  <Application>Microsoft Office PowerPoint</Application>
  <PresentationFormat>Widescreen</PresentationFormat>
  <Paragraphs>95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Frutiger LT W01_65 Bold1475746</vt:lpstr>
      <vt:lpstr>Segoe UI Semibold</vt:lpstr>
      <vt:lpstr>Calibri Light</vt:lpstr>
      <vt:lpstr>Segoe UI</vt:lpstr>
      <vt:lpstr>Segoe UI Web Semilight</vt:lpstr>
      <vt:lpstr>Calibri</vt:lpstr>
      <vt:lpstr>Arial</vt:lpstr>
      <vt:lpstr>Century Gothic</vt:lpstr>
      <vt:lpstr>-apple-system</vt:lpstr>
      <vt:lpstr>inherit</vt:lpstr>
      <vt:lpstr>Office Theme</vt:lpstr>
      <vt:lpstr>3_Office Theme</vt:lpstr>
      <vt:lpstr>1_Office Theme</vt:lpstr>
      <vt:lpstr> Information Sharing Webinar COVID-19 11am -12 noon Tuesday 23rd February 2021  </vt:lpstr>
      <vt:lpstr>Joint advice from the NHS and law enforcement agencies on protecting yourself from COVID-19 cons </vt:lpstr>
      <vt:lpstr>Staff Recruitment Survey</vt:lpstr>
      <vt:lpstr>PowerPoint Presentation</vt:lpstr>
      <vt:lpstr>Covid-19 Electronic Booking Form</vt:lpstr>
      <vt:lpstr>NHSx iPADs</vt:lpstr>
      <vt:lpstr>Staff Recruitment</vt:lpstr>
      <vt:lpstr>Capacity Tracker  Webinars for Home Care Providers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SWL UEC Programme Transformation and Delivery Report</dc:title>
  <dc:creator>Lauren Field (STP Programme Office)</dc:creator>
  <cp:lastModifiedBy>Emma C</cp:lastModifiedBy>
  <cp:revision>64</cp:revision>
  <dcterms:created xsi:type="dcterms:W3CDTF">2018-11-23T13:11:53Z</dcterms:created>
  <dcterms:modified xsi:type="dcterms:W3CDTF">2021-02-23T09:26:14Z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0x010100FBA7DB4AF249DA4A93166A0302B4ED20</vt:lpwstr>
  </property>
  <property fmtid="{D5CDD505-2E9C-101B-9397-08002B2CF9AE}" pid="3" name="AuthorIds_UIVersion_2560">
    <vt:lpwstr>14</vt:lpwstr>
  </property>
</Properties>
</file>